
<file path=[Content_Types].xml><?xml version="1.0" encoding="utf-8"?>
<Types xmlns="http://schemas.openxmlformats.org/package/2006/content-types">
  <Default Extension="glb" ContentType="model/gltf.binary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</p:sldMasterIdLst>
  <p:notesMasterIdLst>
    <p:notesMasterId r:id="rId11"/>
  </p:notesMasterIdLst>
  <p:sldIdLst>
    <p:sldId id="256" r:id="rId6"/>
    <p:sldId id="261" r:id="rId7"/>
    <p:sldId id="262" r:id="rId8"/>
    <p:sldId id="259" r:id="rId9"/>
    <p:sldId id="25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ep Siitam" userId="a09bbad9-9fd9-487b-97fb-4be7fb7894a7" providerId="ADAL" clId="{F6026F83-832C-4D31-8BFF-6A52E197970F}"/>
    <pc:docChg chg="custSel modSld">
      <pc:chgData name="Peep Siitam" userId="a09bbad9-9fd9-487b-97fb-4be7fb7894a7" providerId="ADAL" clId="{F6026F83-832C-4D31-8BFF-6A52E197970F}" dt="2020-03-09T16:27:40.086" v="84" actId="20577"/>
      <pc:docMkLst>
        <pc:docMk/>
      </pc:docMkLst>
      <pc:sldChg chg="modSp">
        <pc:chgData name="Peep Siitam" userId="a09bbad9-9fd9-487b-97fb-4be7fb7894a7" providerId="ADAL" clId="{F6026F83-832C-4D31-8BFF-6A52E197970F}" dt="2020-03-09T16:27:40.086" v="84" actId="20577"/>
        <pc:sldMkLst>
          <pc:docMk/>
          <pc:sldMk cId="2567505565" sldId="258"/>
        </pc:sldMkLst>
        <pc:spChg chg="mod">
          <ac:chgData name="Peep Siitam" userId="a09bbad9-9fd9-487b-97fb-4be7fb7894a7" providerId="ADAL" clId="{F6026F83-832C-4D31-8BFF-6A52E197970F}" dt="2020-03-09T16:27:40.086" v="84" actId="20577"/>
          <ac:spMkLst>
            <pc:docMk/>
            <pc:sldMk cId="2567505565" sldId="258"/>
            <ac:spMk id="3" creationId="{A340B94D-83BB-49F3-8435-A91274F46246}"/>
          </ac:spMkLst>
        </pc:spChg>
      </pc:sldChg>
    </pc:docChg>
  </pc:docChgLst>
  <pc:docChgLst>
    <pc:chgData name="Peep Siitam" userId="a09bbad9-9fd9-487b-97fb-4be7fb7894a7" providerId="ADAL" clId="{37245B59-F62C-4478-871E-BA672AB5D30B}"/>
    <pc:docChg chg="undo custSel mod modSld">
      <pc:chgData name="Peep Siitam" userId="a09bbad9-9fd9-487b-97fb-4be7fb7894a7" providerId="ADAL" clId="{37245B59-F62C-4478-871E-BA672AB5D30B}" dt="2020-04-29T11:59:31.401" v="64" actId="5793"/>
      <pc:docMkLst>
        <pc:docMk/>
      </pc:docMkLst>
      <pc:sldChg chg="modSp">
        <pc:chgData name="Peep Siitam" userId="a09bbad9-9fd9-487b-97fb-4be7fb7894a7" providerId="ADAL" clId="{37245B59-F62C-4478-871E-BA672AB5D30B}" dt="2020-04-29T11:54:46.592" v="50"/>
        <pc:sldMkLst>
          <pc:docMk/>
          <pc:sldMk cId="315924573" sldId="256"/>
        </pc:sldMkLst>
        <pc:spChg chg="mod">
          <ac:chgData name="Peep Siitam" userId="a09bbad9-9fd9-487b-97fb-4be7fb7894a7" providerId="ADAL" clId="{37245B59-F62C-4478-871E-BA672AB5D30B}" dt="2020-04-29T11:54:46.592" v="50"/>
          <ac:spMkLst>
            <pc:docMk/>
            <pc:sldMk cId="315924573" sldId="256"/>
            <ac:spMk id="2" creationId="{04DD5EE7-D973-41FD-A3FB-421C7448DC49}"/>
          </ac:spMkLst>
        </pc:spChg>
        <pc:spChg chg="mod">
          <ac:chgData name="Peep Siitam" userId="a09bbad9-9fd9-487b-97fb-4be7fb7894a7" providerId="ADAL" clId="{37245B59-F62C-4478-871E-BA672AB5D30B}" dt="2020-04-29T11:50:45.391" v="43" actId="20577"/>
          <ac:spMkLst>
            <pc:docMk/>
            <pc:sldMk cId="315924573" sldId="256"/>
            <ac:spMk id="3" creationId="{0BDE964D-2647-4134-B3F9-32E227A3A33C}"/>
          </ac:spMkLst>
        </pc:spChg>
      </pc:sldChg>
      <pc:sldChg chg="addSp delSp modSp mod setBg delDesignElem">
        <pc:chgData name="Peep Siitam" userId="a09bbad9-9fd9-487b-97fb-4be7fb7894a7" providerId="ADAL" clId="{37245B59-F62C-4478-871E-BA672AB5D30B}" dt="2020-04-29T11:59:31.401" v="64" actId="5793"/>
        <pc:sldMkLst>
          <pc:docMk/>
          <pc:sldMk cId="2567505565" sldId="258"/>
        </pc:sldMkLst>
        <pc:spChg chg="mod">
          <ac:chgData name="Peep Siitam" userId="a09bbad9-9fd9-487b-97fb-4be7fb7894a7" providerId="ADAL" clId="{37245B59-F62C-4478-871E-BA672AB5D30B}" dt="2020-04-29T11:55:24.940" v="54" actId="26606"/>
          <ac:spMkLst>
            <pc:docMk/>
            <pc:sldMk cId="2567505565" sldId="258"/>
            <ac:spMk id="2" creationId="{52FFB367-DF97-4EAB-BE90-74E04E2DB211}"/>
          </ac:spMkLst>
        </pc:spChg>
        <pc:spChg chg="mod">
          <ac:chgData name="Peep Siitam" userId="a09bbad9-9fd9-487b-97fb-4be7fb7894a7" providerId="ADAL" clId="{37245B59-F62C-4478-871E-BA672AB5D30B}" dt="2020-04-29T11:59:31.401" v="64" actId="5793"/>
          <ac:spMkLst>
            <pc:docMk/>
            <pc:sldMk cId="2567505565" sldId="258"/>
            <ac:spMk id="3" creationId="{A340B94D-83BB-49F3-8435-A91274F46246}"/>
          </ac:spMkLst>
        </pc:spChg>
        <pc:spChg chg="add">
          <ac:chgData name="Peep Siitam" userId="a09bbad9-9fd9-487b-97fb-4be7fb7894a7" providerId="ADAL" clId="{37245B59-F62C-4478-871E-BA672AB5D30B}" dt="2020-04-29T11:55:24.940" v="54" actId="26606"/>
          <ac:spMkLst>
            <pc:docMk/>
            <pc:sldMk cId="2567505565" sldId="258"/>
            <ac:spMk id="5" creationId="{3A9C15D4-2EE7-4D05-B87C-91D1F3B9604B}"/>
          </ac:spMkLst>
        </pc:spChg>
        <pc:spChg chg="add">
          <ac:chgData name="Peep Siitam" userId="a09bbad9-9fd9-487b-97fb-4be7fb7894a7" providerId="ADAL" clId="{37245B59-F62C-4478-871E-BA672AB5D30B}" dt="2020-04-29T11:55:24.940" v="54" actId="26606"/>
          <ac:spMkLst>
            <pc:docMk/>
            <pc:sldMk cId="2567505565" sldId="258"/>
            <ac:spMk id="6" creationId="{4ED7B0FB-9654-4441-9545-02D458B68620}"/>
          </ac:spMkLst>
        </pc:spChg>
        <pc:spChg chg="add del">
          <ac:chgData name="Peep Siitam" userId="a09bbad9-9fd9-487b-97fb-4be7fb7894a7" providerId="ADAL" clId="{37245B59-F62C-4478-871E-BA672AB5D30B}" dt="2020-04-29T11:54:58.905" v="52"/>
          <ac:spMkLst>
            <pc:docMk/>
            <pc:sldMk cId="2567505565" sldId="258"/>
            <ac:spMk id="8" creationId="{827B839B-9ADE-406B-8590-F1CAEDED45A1}"/>
          </ac:spMkLst>
        </pc:spChg>
        <pc:spChg chg="add del">
          <ac:chgData name="Peep Siitam" userId="a09bbad9-9fd9-487b-97fb-4be7fb7894a7" providerId="ADAL" clId="{37245B59-F62C-4478-871E-BA672AB5D30B}" dt="2020-04-29T11:54:58.905" v="52"/>
          <ac:spMkLst>
            <pc:docMk/>
            <pc:sldMk cId="2567505565" sldId="258"/>
            <ac:spMk id="10" creationId="{CFE45BF0-46DB-408C-B5F7-7B11716805D4}"/>
          </ac:spMkLst>
        </pc:spChg>
        <pc:spChg chg="add del">
          <ac:chgData name="Peep Siitam" userId="a09bbad9-9fd9-487b-97fb-4be7fb7894a7" providerId="ADAL" clId="{37245B59-F62C-4478-871E-BA672AB5D30B}" dt="2020-04-29T11:54:58.905" v="52"/>
          <ac:spMkLst>
            <pc:docMk/>
            <pc:sldMk cId="2567505565" sldId="258"/>
            <ac:spMk id="12" creationId="{2AEBC8F2-97B1-41B4-93F1-2D289E197FBA}"/>
          </ac:spMkLst>
        </pc:spChg>
        <pc:spChg chg="add del">
          <ac:chgData name="Peep Siitam" userId="a09bbad9-9fd9-487b-97fb-4be7fb7894a7" providerId="ADAL" clId="{37245B59-F62C-4478-871E-BA672AB5D30B}" dt="2020-04-29T11:54:58.905" v="52"/>
          <ac:spMkLst>
            <pc:docMk/>
            <pc:sldMk cId="2567505565" sldId="258"/>
            <ac:spMk id="14" creationId="{472E3A19-F5D5-48FC-BB9C-48C2F68F598B}"/>
          </ac:spMkLst>
        </pc:spChg>
        <pc:spChg chg="add del">
          <ac:chgData name="Peep Siitam" userId="a09bbad9-9fd9-487b-97fb-4be7fb7894a7" providerId="ADAL" clId="{37245B59-F62C-4478-871E-BA672AB5D30B}" dt="2020-04-29T11:54:58.905" v="52"/>
          <ac:spMkLst>
            <pc:docMk/>
            <pc:sldMk cId="2567505565" sldId="258"/>
            <ac:spMk id="16" creationId="{7A62E32F-BB65-43A8-8EB5-92346890E549}"/>
          </ac:spMkLst>
        </pc:spChg>
        <pc:spChg chg="add del">
          <ac:chgData name="Peep Siitam" userId="a09bbad9-9fd9-487b-97fb-4be7fb7894a7" providerId="ADAL" clId="{37245B59-F62C-4478-871E-BA672AB5D30B}" dt="2020-04-29T11:54:58.905" v="52"/>
          <ac:spMkLst>
            <pc:docMk/>
            <pc:sldMk cId="2567505565" sldId="258"/>
            <ac:spMk id="18" creationId="{14E91B64-9FCC-451E-AFB4-A827D6329367}"/>
          </ac:spMkLst>
        </pc:spChg>
        <pc:picChg chg="add">
          <ac:chgData name="Peep Siitam" userId="a09bbad9-9fd9-487b-97fb-4be7fb7894a7" providerId="ADAL" clId="{37245B59-F62C-4478-871E-BA672AB5D30B}" dt="2020-04-29T11:55:24.940" v="54" actId="26606"/>
          <ac:picMkLst>
            <pc:docMk/>
            <pc:sldMk cId="2567505565" sldId="258"/>
            <ac:picMk id="7" creationId="{7BB94C57-FDF3-45A3-9D1F-904523D795D4}"/>
          </ac:picMkLst>
        </pc:picChg>
        <pc:picChg chg="add">
          <ac:chgData name="Peep Siitam" userId="a09bbad9-9fd9-487b-97fb-4be7fb7894a7" providerId="ADAL" clId="{37245B59-F62C-4478-871E-BA672AB5D30B}" dt="2020-04-29T11:55:24.940" v="54" actId="26606"/>
          <ac:picMkLst>
            <pc:docMk/>
            <pc:sldMk cId="2567505565" sldId="258"/>
            <ac:picMk id="9" creationId="{6AEBDF1A-221A-4497-BBA9-57A70D161510}"/>
          </ac:picMkLst>
        </pc:picChg>
      </pc:sldChg>
      <pc:sldChg chg="modSp">
        <pc:chgData name="Peep Siitam" userId="a09bbad9-9fd9-487b-97fb-4be7fb7894a7" providerId="ADAL" clId="{37245B59-F62C-4478-871E-BA672AB5D30B}" dt="2020-04-29T11:54:46.592" v="50"/>
        <pc:sldMkLst>
          <pc:docMk/>
          <pc:sldMk cId="2850714422" sldId="259"/>
        </pc:sldMkLst>
        <pc:spChg chg="mod">
          <ac:chgData name="Peep Siitam" userId="a09bbad9-9fd9-487b-97fb-4be7fb7894a7" providerId="ADAL" clId="{37245B59-F62C-4478-871E-BA672AB5D30B}" dt="2020-04-29T11:54:46.592" v="50"/>
          <ac:spMkLst>
            <pc:docMk/>
            <pc:sldMk cId="2850714422" sldId="259"/>
            <ac:spMk id="2" creationId="{BE402139-AA3B-41B1-89CB-5CBE20EDACF7}"/>
          </ac:spMkLst>
        </pc:spChg>
      </pc:sldChg>
      <pc:sldChg chg="modSp">
        <pc:chgData name="Peep Siitam" userId="a09bbad9-9fd9-487b-97fb-4be7fb7894a7" providerId="ADAL" clId="{37245B59-F62C-4478-871E-BA672AB5D30B}" dt="2020-04-29T11:44:52.795" v="19" actId="20577"/>
        <pc:sldMkLst>
          <pc:docMk/>
          <pc:sldMk cId="3962279299" sldId="262"/>
        </pc:sldMkLst>
        <pc:spChg chg="mod">
          <ac:chgData name="Peep Siitam" userId="a09bbad9-9fd9-487b-97fb-4be7fb7894a7" providerId="ADAL" clId="{37245B59-F62C-4478-871E-BA672AB5D30B}" dt="2020-04-29T11:44:52.795" v="19" actId="20577"/>
          <ac:spMkLst>
            <pc:docMk/>
            <pc:sldMk cId="3962279299" sldId="262"/>
            <ac:spMk id="3" creationId="{3C335AC1-69E2-144D-AB53-B03B4B36E70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5AB5D0-E93B-4184-9916-C8B642EBB153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82C24-0A85-4342-AD0C-DAB20DE0D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140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0277EC-E6B4-9540-969E-DA4289371516}" type="slidenum">
              <a:rPr lang="en-EE" smtClean="0"/>
              <a:t>2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1335961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1A56D-CD66-1441-8A09-FC24A463E9D4}" type="datetimeFigureOut">
              <a:rPr lang="en-EE" smtClean="0"/>
              <a:t>04/29/2020</a:t>
            </a:fld>
            <a:endParaRPr lang="en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A667-F88B-F24F-B9D8-E3C4C3D3AAEE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3286606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1A56D-CD66-1441-8A09-FC24A463E9D4}" type="datetimeFigureOut">
              <a:rPr lang="en-EE" smtClean="0"/>
              <a:t>04/29/2020</a:t>
            </a:fld>
            <a:endParaRPr lang="en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A667-F88B-F24F-B9D8-E3C4C3D3AAEE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3355522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1A56D-CD66-1441-8A09-FC24A463E9D4}" type="datetimeFigureOut">
              <a:rPr lang="en-EE" smtClean="0"/>
              <a:t>04/29/2020</a:t>
            </a:fld>
            <a:endParaRPr lang="en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A667-F88B-F24F-B9D8-E3C4C3D3AAEE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7046875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57C6-A439-42D8-8ED5-35B0A40F95BC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04A05-FC2A-489B-88D9-3C819B940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094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57C6-A439-42D8-8ED5-35B0A40F95BC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04A05-FC2A-489B-88D9-3C819B940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9461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57C6-A439-42D8-8ED5-35B0A40F95BC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04A05-FC2A-489B-88D9-3C819B940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135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57C6-A439-42D8-8ED5-35B0A40F95BC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04A05-FC2A-489B-88D9-3C819B940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02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57C6-A439-42D8-8ED5-35B0A40F95BC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04A05-FC2A-489B-88D9-3C819B940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4870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57C6-A439-42D8-8ED5-35B0A40F95BC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04A05-FC2A-489B-88D9-3C819B940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0171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57C6-A439-42D8-8ED5-35B0A40F95BC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04A05-FC2A-489B-88D9-3C819B940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3088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57C6-A439-42D8-8ED5-35B0A40F95BC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04A05-FC2A-489B-88D9-3C819B940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323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1A56D-CD66-1441-8A09-FC24A463E9D4}" type="datetimeFigureOut">
              <a:rPr lang="en-EE" smtClean="0"/>
              <a:t>04/29/2020</a:t>
            </a:fld>
            <a:endParaRPr lang="en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A667-F88B-F24F-B9D8-E3C4C3D3AAEE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16892768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57C6-A439-42D8-8ED5-35B0A40F95BC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04A05-FC2A-489B-88D9-3C819B940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0078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57C6-A439-42D8-8ED5-35B0A40F95BC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04A05-FC2A-489B-88D9-3C819B940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3878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57C6-A439-42D8-8ED5-35B0A40F95BC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04A05-FC2A-489B-88D9-3C819B940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2620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57C6-A439-42D8-8ED5-35B0A40F95BC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04A05-FC2A-489B-88D9-3C819B94057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13537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57C6-A439-42D8-8ED5-35B0A40F95BC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04A05-FC2A-489B-88D9-3C819B940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6936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57C6-A439-42D8-8ED5-35B0A40F95BC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04A05-FC2A-489B-88D9-3C819B940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9883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57C6-A439-42D8-8ED5-35B0A40F95BC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04A05-FC2A-489B-88D9-3C819B940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9970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57C6-A439-42D8-8ED5-35B0A40F95BC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04A05-FC2A-489B-88D9-3C819B940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2442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57C6-A439-42D8-8ED5-35B0A40F95BC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04A05-FC2A-489B-88D9-3C819B940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3599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BC2ED-B00A-4785-BBD7-FE7E0D5E6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2FE900-57D0-4059-B1C0-3DB43EBB20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28341C-380F-43DD-9DBA-B7ADD9AD4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57C6-A439-42D8-8ED5-35B0A40F95BC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BF6FF2-5090-4D15-BB31-6B9387E22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B6301-676E-4737-8F25-33E9D1C4D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04A05-FC2A-489B-88D9-3C819B940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61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1A56D-CD66-1441-8A09-FC24A463E9D4}" type="datetimeFigureOut">
              <a:rPr lang="en-EE" smtClean="0"/>
              <a:t>04/29/2020</a:t>
            </a:fld>
            <a:endParaRPr lang="en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A667-F88B-F24F-B9D8-E3C4C3D3AAEE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25458644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2613C-1481-4829-B762-F7EF31FB8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F54763-9EEE-4E2E-9867-7E60CC2EA0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F551A0-19B9-4E38-B49B-4EC68998C4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7EAF04-63D6-4F09-8A90-5E63A6FC9F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658886-8599-4C64-8113-E050C2911C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0049CF-A0A0-4BB0-A190-3A9D45021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57C6-A439-42D8-8ED5-35B0A40F95BC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3FC27B-1BD5-4281-A2F9-A94D62573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B2175A-403D-4052-9054-86219D0C2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04A05-FC2A-489B-88D9-3C819B940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575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1A56D-CD66-1441-8A09-FC24A463E9D4}" type="datetimeFigureOut">
              <a:rPr lang="en-EE" smtClean="0"/>
              <a:t>04/29/2020</a:t>
            </a:fld>
            <a:endParaRPr lang="en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A667-F88B-F24F-B9D8-E3C4C3D3AAEE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2698051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1A56D-CD66-1441-8A09-FC24A463E9D4}" type="datetimeFigureOut">
              <a:rPr lang="en-EE" smtClean="0"/>
              <a:t>04/29/2020</a:t>
            </a:fld>
            <a:endParaRPr lang="en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A667-F88B-F24F-B9D8-E3C4C3D3AAEE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883859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1A56D-CD66-1441-8A09-FC24A463E9D4}" type="datetimeFigureOut">
              <a:rPr lang="en-EE" smtClean="0"/>
              <a:t>04/29/2020</a:t>
            </a:fld>
            <a:endParaRPr lang="en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A667-F88B-F24F-B9D8-E3C4C3D3AAEE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1571118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1A56D-CD66-1441-8A09-FC24A463E9D4}" type="datetimeFigureOut">
              <a:rPr lang="en-EE" smtClean="0"/>
              <a:t>04/29/2020</a:t>
            </a:fld>
            <a:endParaRPr lang="en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A667-F88B-F24F-B9D8-E3C4C3D3AAEE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2334101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1A56D-CD66-1441-8A09-FC24A463E9D4}" type="datetimeFigureOut">
              <a:rPr lang="en-EE" smtClean="0"/>
              <a:t>04/29/2020</a:t>
            </a:fld>
            <a:endParaRPr lang="en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A667-F88B-F24F-B9D8-E3C4C3D3AAEE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1449692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1A56D-CD66-1441-8A09-FC24A463E9D4}" type="datetimeFigureOut">
              <a:rPr lang="en-EE" smtClean="0"/>
              <a:t>04/29/2020</a:t>
            </a:fld>
            <a:endParaRPr lang="en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A667-F88B-F24F-B9D8-E3C4C3D3AAEE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1058339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1A56D-CD66-1441-8A09-FC24A463E9D4}" type="datetimeFigureOut">
              <a:rPr lang="en-EE" smtClean="0"/>
              <a:t>04/29/2020</a:t>
            </a:fld>
            <a:endParaRPr lang="en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7A667-F88B-F24F-B9D8-E3C4C3D3AAEE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4014360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22957C6-A439-42D8-8ED5-35B0A40F95BC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2D04A05-FC2A-489B-88D9-3C819B940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17/06/relationships/model3d" Target="../media/model3d2.glb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D5EE7-D973-41FD-A3FB-421C7448DC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Energiapöörde</a:t>
            </a: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 5 </a:t>
            </a:r>
            <a:r>
              <a:rPr lang="en-US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sammu</a:t>
            </a: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Lääne</a:t>
            </a: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-Harju </a:t>
            </a:r>
            <a:r>
              <a:rPr lang="en-US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vallas</a:t>
            </a:r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DE964D-2647-4134-B3F9-32E227A3A3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Peep Siitam</a:t>
            </a:r>
          </a:p>
          <a:p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05.05.2020a</a:t>
            </a:r>
          </a:p>
        </p:txBody>
      </p:sp>
    </p:spTree>
    <p:extLst>
      <p:ext uri="{BB962C8B-B14F-4D97-AF65-F5344CB8AC3E}">
        <p14:creationId xmlns:p14="http://schemas.microsoft.com/office/powerpoint/2010/main" val="315924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D7D40-85CB-894E-8768-E66556B37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122060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chemeClr val="tx2">
                    <a:lumMod val="75000"/>
                  </a:schemeClr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Majanduse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 </a:t>
            </a:r>
            <a:r>
              <a:rPr lang="en-US" sz="4000" b="1" dirty="0" err="1">
                <a:solidFill>
                  <a:schemeClr val="tx2">
                    <a:lumMod val="75000"/>
                  </a:schemeClr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struktuurimuutusest</a:t>
            </a:r>
            <a:endParaRPr lang="en-EE" sz="4000" b="1" dirty="0">
              <a:solidFill>
                <a:schemeClr val="tx2">
                  <a:lumMod val="75000"/>
                </a:schemeClr>
              </a:solidFill>
              <a:latin typeface="Source Sans Pro Semibold" panose="020B0503030403020204" pitchFamily="34" charset="0"/>
              <a:ea typeface="Source Sans Pro Semibold" panose="020B0503030403020204" pitchFamily="34" charset="0"/>
            </a:endParaRPr>
          </a:p>
        </p:txBody>
      </p:sp>
      <p:grpSp>
        <p:nvGrpSpPr>
          <p:cNvPr id="240" name="Google Shape;2612;p64">
            <a:extLst>
              <a:ext uri="{FF2B5EF4-FFF2-40B4-BE49-F238E27FC236}">
                <a16:creationId xmlns:a16="http://schemas.microsoft.com/office/drawing/2014/main" id="{C38C5080-A970-0E4F-8B59-B022D194EFE8}"/>
              </a:ext>
            </a:extLst>
          </p:cNvPr>
          <p:cNvGrpSpPr/>
          <p:nvPr/>
        </p:nvGrpSpPr>
        <p:grpSpPr>
          <a:xfrm>
            <a:off x="3918377" y="1594463"/>
            <a:ext cx="3737524" cy="3618382"/>
            <a:chOff x="4815575" y="1416800"/>
            <a:chExt cx="73750" cy="71400"/>
          </a:xfrm>
        </p:grpSpPr>
        <p:sp>
          <p:nvSpPr>
            <p:cNvPr id="243" name="Google Shape;2613;p64">
              <a:extLst>
                <a:ext uri="{FF2B5EF4-FFF2-40B4-BE49-F238E27FC236}">
                  <a16:creationId xmlns:a16="http://schemas.microsoft.com/office/drawing/2014/main" id="{C4D8C6F4-B1DA-7740-A6BB-93BDE5589C30}"/>
                </a:ext>
              </a:extLst>
            </p:cNvPr>
            <p:cNvSpPr/>
            <p:nvPr/>
          </p:nvSpPr>
          <p:spPr>
            <a:xfrm>
              <a:off x="4815575" y="1416800"/>
              <a:ext cx="43100" cy="52150"/>
            </a:xfrm>
            <a:custGeom>
              <a:avLst/>
              <a:gdLst/>
              <a:ahLst/>
              <a:cxnLst/>
              <a:rect l="l" t="t" r="r" b="b"/>
              <a:pathLst>
                <a:path w="1724" h="2086" extrusionOk="0">
                  <a:moveTo>
                    <a:pt x="1327" y="1"/>
                  </a:moveTo>
                  <a:lnTo>
                    <a:pt x="1327" y="181"/>
                  </a:lnTo>
                  <a:cubicBezTo>
                    <a:pt x="469" y="361"/>
                    <a:pt x="0" y="1299"/>
                    <a:pt x="375" y="2085"/>
                  </a:cubicBezTo>
                  <a:lnTo>
                    <a:pt x="772" y="1818"/>
                  </a:lnTo>
                  <a:cubicBezTo>
                    <a:pt x="729" y="1717"/>
                    <a:pt x="707" y="1609"/>
                    <a:pt x="707" y="1501"/>
                  </a:cubicBezTo>
                  <a:cubicBezTo>
                    <a:pt x="714" y="1111"/>
                    <a:pt x="959" y="772"/>
                    <a:pt x="1327" y="657"/>
                  </a:cubicBezTo>
                  <a:lnTo>
                    <a:pt x="1327" y="823"/>
                  </a:lnTo>
                  <a:lnTo>
                    <a:pt x="1724" y="426"/>
                  </a:lnTo>
                  <a:lnTo>
                    <a:pt x="1327" y="1"/>
                  </a:lnTo>
                  <a:close/>
                </a:path>
              </a:pathLst>
            </a:custGeom>
            <a:solidFill>
              <a:srgbClr val="3FB3E4"/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244" name="Google Shape;2614;p64">
              <a:extLst>
                <a:ext uri="{FF2B5EF4-FFF2-40B4-BE49-F238E27FC236}">
                  <a16:creationId xmlns:a16="http://schemas.microsoft.com/office/drawing/2014/main" id="{DAD3A083-E726-004B-ABA4-73B988EB8CCE}"/>
                </a:ext>
              </a:extLst>
            </p:cNvPr>
            <p:cNvSpPr/>
            <p:nvPr/>
          </p:nvSpPr>
          <p:spPr>
            <a:xfrm>
              <a:off x="4861725" y="1421125"/>
              <a:ext cx="27600" cy="51250"/>
            </a:xfrm>
            <a:custGeom>
              <a:avLst/>
              <a:gdLst/>
              <a:ahLst/>
              <a:cxnLst/>
              <a:rect l="l" t="t" r="r" b="b"/>
              <a:pathLst>
                <a:path w="1104" h="2050" extrusionOk="0">
                  <a:moveTo>
                    <a:pt x="0" y="1"/>
                  </a:moveTo>
                  <a:lnTo>
                    <a:pt x="0" y="477"/>
                  </a:lnTo>
                  <a:cubicBezTo>
                    <a:pt x="375" y="592"/>
                    <a:pt x="635" y="938"/>
                    <a:pt x="635" y="1328"/>
                  </a:cubicBezTo>
                  <a:cubicBezTo>
                    <a:pt x="635" y="1429"/>
                    <a:pt x="621" y="1530"/>
                    <a:pt x="585" y="1624"/>
                  </a:cubicBezTo>
                  <a:lnTo>
                    <a:pt x="404" y="1494"/>
                  </a:lnTo>
                  <a:lnTo>
                    <a:pt x="513" y="2049"/>
                  </a:lnTo>
                  <a:lnTo>
                    <a:pt x="1089" y="1963"/>
                  </a:lnTo>
                  <a:lnTo>
                    <a:pt x="981" y="1883"/>
                  </a:lnTo>
                  <a:cubicBezTo>
                    <a:pt x="1061" y="1710"/>
                    <a:pt x="1104" y="1523"/>
                    <a:pt x="1104" y="1328"/>
                  </a:cubicBezTo>
                  <a:cubicBezTo>
                    <a:pt x="1104" y="679"/>
                    <a:pt x="635" y="123"/>
                    <a:pt x="0" y="1"/>
                  </a:cubicBezTo>
                  <a:close/>
                </a:path>
              </a:pathLst>
            </a:custGeom>
            <a:solidFill>
              <a:srgbClr val="A0EBFF"/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5" name="Google Shape;2615;p64">
              <a:extLst>
                <a:ext uri="{FF2B5EF4-FFF2-40B4-BE49-F238E27FC236}">
                  <a16:creationId xmlns:a16="http://schemas.microsoft.com/office/drawing/2014/main" id="{9ECA7F87-DFF7-4D42-8543-77660F4A9040}"/>
                </a:ext>
              </a:extLst>
            </p:cNvPr>
            <p:cNvSpPr/>
            <p:nvPr/>
          </p:nvSpPr>
          <p:spPr>
            <a:xfrm>
              <a:off x="4829450" y="1467825"/>
              <a:ext cx="49250" cy="20375"/>
            </a:xfrm>
            <a:custGeom>
              <a:avLst/>
              <a:gdLst/>
              <a:ahLst/>
              <a:cxnLst/>
              <a:rect l="l" t="t" r="r" b="b"/>
              <a:pathLst>
                <a:path w="1970" h="815" extrusionOk="0">
                  <a:moveTo>
                    <a:pt x="109" y="1"/>
                  </a:moveTo>
                  <a:lnTo>
                    <a:pt x="0" y="556"/>
                  </a:lnTo>
                  <a:lnTo>
                    <a:pt x="137" y="462"/>
                  </a:lnTo>
                  <a:cubicBezTo>
                    <a:pt x="394" y="698"/>
                    <a:pt x="720" y="815"/>
                    <a:pt x="1045" y="815"/>
                  </a:cubicBezTo>
                  <a:cubicBezTo>
                    <a:pt x="1378" y="815"/>
                    <a:pt x="1710" y="692"/>
                    <a:pt x="1969" y="448"/>
                  </a:cubicBezTo>
                  <a:lnTo>
                    <a:pt x="1969" y="441"/>
                  </a:lnTo>
                  <a:lnTo>
                    <a:pt x="1573" y="174"/>
                  </a:lnTo>
                  <a:cubicBezTo>
                    <a:pt x="1418" y="292"/>
                    <a:pt x="1232" y="352"/>
                    <a:pt x="1046" y="352"/>
                  </a:cubicBezTo>
                  <a:cubicBezTo>
                    <a:pt x="868" y="352"/>
                    <a:pt x="689" y="297"/>
                    <a:pt x="534" y="188"/>
                  </a:cubicBezTo>
                  <a:lnTo>
                    <a:pt x="678" y="95"/>
                  </a:lnTo>
                  <a:lnTo>
                    <a:pt x="109" y="1"/>
                  </a:lnTo>
                  <a:close/>
                </a:path>
              </a:pathLst>
            </a:custGeom>
            <a:solidFill>
              <a:srgbClr val="90D8BC"/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cxnSp>
        <p:nvCxnSpPr>
          <p:cNvPr id="246" name="Google Shape;956;p50">
            <a:extLst>
              <a:ext uri="{FF2B5EF4-FFF2-40B4-BE49-F238E27FC236}">
                <a16:creationId xmlns:a16="http://schemas.microsoft.com/office/drawing/2014/main" id="{EA6E63CD-DA76-5846-BC62-5D9AB8CD7B15}"/>
              </a:ext>
            </a:extLst>
          </p:cNvPr>
          <p:cNvCxnSpPr>
            <a:cxnSpLocks/>
          </p:cNvCxnSpPr>
          <p:nvPr/>
        </p:nvCxnSpPr>
        <p:spPr>
          <a:xfrm>
            <a:off x="4006838" y="2838189"/>
            <a:ext cx="464400" cy="0"/>
          </a:xfrm>
          <a:prstGeom prst="straightConnector1">
            <a:avLst/>
          </a:prstGeom>
          <a:noFill/>
          <a:ln w="9525" cap="flat" cmpd="sng">
            <a:solidFill>
              <a:srgbClr val="053B5C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248" name="Google Shape;956;p50">
            <a:extLst>
              <a:ext uri="{FF2B5EF4-FFF2-40B4-BE49-F238E27FC236}">
                <a16:creationId xmlns:a16="http://schemas.microsoft.com/office/drawing/2014/main" id="{3C4AE151-8814-7E4A-8547-4124A45BC1E0}"/>
              </a:ext>
            </a:extLst>
          </p:cNvPr>
          <p:cNvCxnSpPr>
            <a:cxnSpLocks/>
          </p:cNvCxnSpPr>
          <p:nvPr/>
        </p:nvCxnSpPr>
        <p:spPr>
          <a:xfrm flipH="1">
            <a:off x="7430533" y="2893981"/>
            <a:ext cx="450736" cy="0"/>
          </a:xfrm>
          <a:prstGeom prst="straightConnector1">
            <a:avLst/>
          </a:prstGeom>
          <a:noFill/>
          <a:ln w="9525" cap="flat" cmpd="sng">
            <a:solidFill>
              <a:srgbClr val="053B5C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251" name="TextBox 250">
            <a:extLst>
              <a:ext uri="{FF2B5EF4-FFF2-40B4-BE49-F238E27FC236}">
                <a16:creationId xmlns:a16="http://schemas.microsoft.com/office/drawing/2014/main" id="{4E63D4BF-B4DF-EA40-B9C9-D3341988703F}"/>
              </a:ext>
            </a:extLst>
          </p:cNvPr>
          <p:cNvSpPr txBox="1"/>
          <p:nvPr/>
        </p:nvSpPr>
        <p:spPr>
          <a:xfrm>
            <a:off x="2274301" y="2478482"/>
            <a:ext cx="19431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E" sz="2400" b="1" dirty="0">
                <a:solidFill>
                  <a:schemeClr val="tx2">
                    <a:lumMod val="75000"/>
                  </a:schemeClr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10 % SKP</a:t>
            </a:r>
          </a:p>
          <a:p>
            <a:r>
              <a:rPr lang="en-EE" sz="2400" b="1" dirty="0">
                <a:solidFill>
                  <a:schemeClr val="tx2">
                    <a:lumMod val="75000"/>
                  </a:schemeClr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ASENDAMINE</a:t>
            </a:r>
          </a:p>
        </p:txBody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id="{E68F2843-EEBD-5E45-85F2-A9ACF084199D}"/>
              </a:ext>
            </a:extLst>
          </p:cNvPr>
          <p:cNvSpPr txBox="1"/>
          <p:nvPr/>
        </p:nvSpPr>
        <p:spPr>
          <a:xfrm>
            <a:off x="7906364" y="2293817"/>
            <a:ext cx="26532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E" sz="2400" b="1" dirty="0">
                <a:solidFill>
                  <a:schemeClr val="tx2">
                    <a:lumMod val="75000"/>
                  </a:schemeClr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MÖÖDAPÄÄSMATU</a:t>
            </a:r>
          </a:p>
          <a:p>
            <a:r>
              <a:rPr lang="en-EE" sz="2400" b="1" dirty="0">
                <a:solidFill>
                  <a:schemeClr val="tx2">
                    <a:lumMod val="75000"/>
                  </a:schemeClr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MAKSUSÜSTEEMI</a:t>
            </a:r>
          </a:p>
          <a:p>
            <a:r>
              <a:rPr lang="en-EE" sz="2400" b="1" dirty="0">
                <a:solidFill>
                  <a:schemeClr val="tx2">
                    <a:lumMod val="75000"/>
                  </a:schemeClr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MUUTMINE</a:t>
            </a:r>
          </a:p>
        </p:txBody>
      </p:sp>
      <p:cxnSp>
        <p:nvCxnSpPr>
          <p:cNvPr id="253" name="Google Shape;956;p50">
            <a:extLst>
              <a:ext uri="{FF2B5EF4-FFF2-40B4-BE49-F238E27FC236}">
                <a16:creationId xmlns:a16="http://schemas.microsoft.com/office/drawing/2014/main" id="{25F8CC4E-62E2-C64F-AAF4-021D1CD3C542}"/>
              </a:ext>
            </a:extLst>
          </p:cNvPr>
          <p:cNvCxnSpPr>
            <a:cxnSpLocks/>
          </p:cNvCxnSpPr>
          <p:nvPr/>
        </p:nvCxnSpPr>
        <p:spPr>
          <a:xfrm flipV="1">
            <a:off x="5869491" y="5088541"/>
            <a:ext cx="0" cy="431166"/>
          </a:xfrm>
          <a:prstGeom prst="straightConnector1">
            <a:avLst/>
          </a:prstGeom>
          <a:noFill/>
          <a:ln w="9525" cap="flat" cmpd="sng">
            <a:solidFill>
              <a:srgbClr val="053B5C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254" name="TextBox 253">
            <a:extLst>
              <a:ext uri="{FF2B5EF4-FFF2-40B4-BE49-F238E27FC236}">
                <a16:creationId xmlns:a16="http://schemas.microsoft.com/office/drawing/2014/main" id="{A33B77A6-2ABA-0042-B4F3-384911210B65}"/>
              </a:ext>
            </a:extLst>
          </p:cNvPr>
          <p:cNvSpPr txBox="1"/>
          <p:nvPr/>
        </p:nvSpPr>
        <p:spPr>
          <a:xfrm>
            <a:off x="4323332" y="5623354"/>
            <a:ext cx="35830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E" sz="2400" b="1" dirty="0">
                <a:solidFill>
                  <a:schemeClr val="tx2">
                    <a:lumMod val="75000"/>
                  </a:schemeClr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KLIIMANEUTRAALSUS ON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 </a:t>
            </a:r>
          </a:p>
          <a:p>
            <a:r>
              <a:rPr lang="en-EE" sz="2400" b="1" dirty="0">
                <a:solidFill>
                  <a:schemeClr val="tx2">
                    <a:lumMod val="75000"/>
                  </a:schemeClr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MAJANDUSE VÕIMALUS</a:t>
            </a:r>
          </a:p>
        </p:txBody>
      </p:sp>
    </p:spTree>
    <p:extLst>
      <p:ext uri="{BB962C8B-B14F-4D97-AF65-F5344CB8AC3E}">
        <p14:creationId xmlns:p14="http://schemas.microsoft.com/office/powerpoint/2010/main" val="590467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F4BA3-B6B7-5549-84B8-84A21CCEE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12206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>
                <a:solidFill>
                  <a:schemeClr val="tx2">
                    <a:lumMod val="75000"/>
                  </a:schemeClr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Väljakutsed</a:t>
            </a:r>
            <a:endParaRPr lang="en-EE" sz="4000" b="1" dirty="0">
              <a:solidFill>
                <a:schemeClr val="tx2">
                  <a:lumMod val="75000"/>
                </a:schemeClr>
              </a:solidFill>
              <a:latin typeface="Source Sans Pro Semibold" panose="020B0503030403020204" pitchFamily="34" charset="0"/>
              <a:ea typeface="Source Sans Pro Semibold" panose="020B0503030403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35AC1-69E2-144D-AB53-B03B4B36E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756177"/>
            <a:ext cx="7886700" cy="4351338"/>
          </a:xfrm>
        </p:spPr>
        <p:txBody>
          <a:bodyPr>
            <a:normAutofit/>
          </a:bodyPr>
          <a:lstStyle/>
          <a:p>
            <a:pPr algn="ctr"/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Motivatsioonist</a:t>
            </a:r>
            <a:r>
              <a:rPr lang="en-EE" dirty="0">
                <a:solidFill>
                  <a:schemeClr val="tx2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</a:p>
          <a:p>
            <a:pPr algn="ctr"/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Surnud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meetmemajandus</a:t>
            </a:r>
            <a:endParaRPr lang="en-US" dirty="0">
              <a:solidFill>
                <a:schemeClr val="tx2">
                  <a:lumMod val="7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ctr"/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Bürokraatia</a:t>
            </a:r>
            <a:endParaRPr lang="en-US" dirty="0">
              <a:solidFill>
                <a:schemeClr val="tx2">
                  <a:lumMod val="7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en-EE" dirty="0">
              <a:solidFill>
                <a:schemeClr val="tx2">
                  <a:lumMod val="7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6" name="3D Model 5" descr="Light Grey Pyramid">
                <a:extLst>
                  <a:ext uri="{FF2B5EF4-FFF2-40B4-BE49-F238E27FC236}">
                    <a16:creationId xmlns:a16="http://schemas.microsoft.com/office/drawing/2014/main" id="{3A1AB256-B078-5442-89F0-8F42CA1666F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472041" y="3615228"/>
              <a:ext cx="3640104" cy="2800842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3640104" cy="2800842"/>
                    </a:xfrm>
                    <a:prstGeom prst="rect">
                      <a:avLst/>
                    </a:prstGeom>
                    <a:noFill/>
                    <a:scene3d>
                      <a:camera prst="orthographicFront"/>
                      <a:lightRig rig="brightRoom" dir="t"/>
                    </a:scene3d>
                    <a:sp3d extrusionH="76200">
                      <a:extrusionClr>
                        <a:schemeClr val="bg1"/>
                      </a:extrusionClr>
                    </a:sp3d>
                  </am3d:spPr>
                  <am3d:camera>
                    <am3d:pos x="0" y="0" z="70960676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4134103" d="1000000"/>
                    <am3d:preTrans dx="0" dy="-10695087" dz="0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582162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6" name="3D Model 5" descr="Light Grey Pyramid">
                <a:extLst>
                  <a:ext uri="{FF2B5EF4-FFF2-40B4-BE49-F238E27FC236}">
                    <a16:creationId xmlns:a16="http://schemas.microsoft.com/office/drawing/2014/main" id="{3A1AB256-B078-5442-89F0-8F42CA1666F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72041" y="3615228"/>
                <a:ext cx="3640104" cy="2800842"/>
              </a:xfrm>
              <a:prstGeom prst="rect">
                <a:avLst/>
              </a:prstGeom>
              <a:noFill/>
              <a:scene3d>
                <a:camera prst="orthographicFront"/>
                <a:lightRig rig="brightRoom" dir="t"/>
              </a:scene3d>
              <a:sp3d extrusionH="76200">
                <a:extrusionClr>
                  <a:schemeClr val="bg1"/>
                </a:extrusionClr>
              </a:sp3d>
            </p:spPr>
          </p:pic>
        </mc:Fallback>
      </mc:AlternateContent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5" name="3D Model 4" descr="Dark Grey Pyramid">
                <a:extLst>
                  <a:ext uri="{FF2B5EF4-FFF2-40B4-BE49-F238E27FC236}">
                    <a16:creationId xmlns:a16="http://schemas.microsoft.com/office/drawing/2014/main" id="{B2ED110A-5502-D148-A914-CF0CE8554716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6197245" y="4005014"/>
              <a:ext cx="3757005" cy="2371543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3757005" cy="2371543"/>
                    </a:xfrm>
                    <a:prstGeom prst="rect">
                      <a:avLst/>
                    </a:prstGeom>
                  </am3d:spPr>
                  <am3d:camera>
                    <am3d:pos x="0" y="0" z="70960676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4134103" d="1000000"/>
                    <am3d:preTrans dx="0" dy="-10695087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-5040364" ay="-4688266" az="-5767523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599090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5" name="3D Model 4" descr="Dark Grey Pyramid">
                <a:extLst>
                  <a:ext uri="{FF2B5EF4-FFF2-40B4-BE49-F238E27FC236}">
                    <a16:creationId xmlns:a16="http://schemas.microsoft.com/office/drawing/2014/main" id="{B2ED110A-5502-D148-A914-CF0CE855471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197245" y="4005014"/>
                <a:ext cx="3757005" cy="237154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62279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02139-AA3B-41B1-89CB-5CBE20EDA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Energiapöörde</a:t>
            </a: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lihtsamad</a:t>
            </a: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 ja </a:t>
            </a:r>
            <a:r>
              <a:rPr lang="en-US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keerulisemad</a:t>
            </a: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valdkonnad</a:t>
            </a:r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BF119C-B0BB-4105-A920-79A4809F2A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Lihtsamad</a:t>
            </a: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valikud</a:t>
            </a:r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62181FF-C6D4-4FD3-9BB5-FE485DBFB98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Elektritootmine</a:t>
            </a: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 ja -</a:t>
            </a:r>
            <a:r>
              <a:rPr lang="en-US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jaotamine</a:t>
            </a:r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>
              <a:buNone/>
            </a:pPr>
            <a:r>
              <a:rPr lang="en-US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Soojusmajandus</a:t>
            </a:r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>
              <a:buNone/>
            </a:pPr>
            <a:r>
              <a:rPr lang="en-US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Jäätmemajandus</a:t>
            </a:r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>
              <a:buNone/>
            </a:pPr>
            <a:r>
              <a:rPr lang="en-US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Metsandus</a:t>
            </a:r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DAB2BEE-34A5-464D-838A-5DFF389D57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Keerulisemad</a:t>
            </a: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valikud</a:t>
            </a:r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AA4E76A-E681-4061-B30B-F132954B52C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Rasketransport</a:t>
            </a: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maanteel</a:t>
            </a:r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>
              <a:buNone/>
            </a:pPr>
            <a:r>
              <a:rPr lang="en-US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Tööstus</a:t>
            </a:r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>
              <a:buNone/>
            </a:pPr>
            <a:r>
              <a:rPr lang="en-US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Põllumajandus</a:t>
            </a:r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53C605-03AF-4759-8B66-96A47170CDDE}"/>
              </a:ext>
            </a:extLst>
          </p:cNvPr>
          <p:cNvSpPr txBox="1"/>
          <p:nvPr/>
        </p:nvSpPr>
        <p:spPr>
          <a:xfrm>
            <a:off x="5637320" y="2974019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714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A9C15D4-2EE7-4D05-B87C-91D1F3B96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935" y="0"/>
            <a:ext cx="813206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" name="Rectangle 9">
            <a:extLst>
              <a:ext uri="{FF2B5EF4-FFF2-40B4-BE49-F238E27FC236}">
                <a16:creationId xmlns:a16="http://schemas.microsoft.com/office/drawing/2014/main" id="{4ED7B0FB-9654-4441-9545-02D458B68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935" cy="6858000"/>
          </a:xfrm>
          <a:prstGeom prst="rect">
            <a:avLst/>
          </a:prstGeom>
          <a:ln>
            <a:noFill/>
          </a:ln>
          <a:effectLst>
            <a:outerShdw blurRad="50800" dist="127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1">
            <a:extLst>
              <a:ext uri="{FF2B5EF4-FFF2-40B4-BE49-F238E27FC236}">
                <a16:creationId xmlns:a16="http://schemas.microsoft.com/office/drawing/2014/main" id="{7BB94C57-FDF3-45A3-9D1F-904523D79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00" b="77917"/>
          <a:stretch/>
        </p:blipFill>
        <p:spPr>
          <a:xfrm>
            <a:off x="0" y="0"/>
            <a:ext cx="4059935" cy="15144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FFB367-DF97-4EAB-BE90-74E04E2DB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74" y="1419900"/>
            <a:ext cx="2844002" cy="4018201"/>
          </a:xfrm>
        </p:spPr>
        <p:txBody>
          <a:bodyPr>
            <a:normAutofit/>
          </a:bodyPr>
          <a:lstStyle/>
          <a:p>
            <a:pPr algn="l"/>
            <a:r>
              <a:rPr lang="en-US" sz="28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Energiapöörde</a:t>
            </a:r>
            <a:r>
              <a:rPr lang="en-US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5 </a:t>
            </a:r>
            <a:r>
              <a:rPr lang="en-US" sz="28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sammu</a:t>
            </a:r>
            <a:r>
              <a:rPr lang="en-US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0B94D-83BB-49F3-8435-A91274F46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1008" y="1193576"/>
            <a:ext cx="6576591" cy="4470850"/>
          </a:xfrm>
        </p:spPr>
        <p:txBody>
          <a:bodyPr anchor="ctr">
            <a:normAutofit/>
          </a:bodyPr>
          <a:lstStyle/>
          <a:p>
            <a:pPr marL="514350" indent="-514350">
              <a:buAutoNum type="arabicPeriod"/>
            </a:pPr>
            <a:r>
              <a:rPr lang="en-US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Roheenergia</a:t>
            </a: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  </a:t>
            </a:r>
            <a:r>
              <a:rPr lang="en-US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kohe</a:t>
            </a: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!</a:t>
            </a:r>
          </a:p>
          <a:p>
            <a:pPr marL="514350" indent="-514350">
              <a:buAutoNum type="arabicPeriod"/>
            </a:pPr>
            <a:r>
              <a:rPr lang="en-US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Elektri</a:t>
            </a: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tootmine</a:t>
            </a: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 ja </a:t>
            </a:r>
            <a:r>
              <a:rPr lang="en-US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jaotamine</a:t>
            </a: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, </a:t>
            </a:r>
            <a:r>
              <a:rPr lang="en-US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agregeerimine</a:t>
            </a: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 ja </a:t>
            </a:r>
            <a:r>
              <a:rPr lang="en-US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soojuse</a:t>
            </a: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tootmine</a:t>
            </a: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 ja </a:t>
            </a:r>
            <a:r>
              <a:rPr lang="en-US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jaotamine</a:t>
            </a: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, </a:t>
            </a:r>
            <a:r>
              <a:rPr lang="en-US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salvestamine</a:t>
            </a: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 – </a:t>
            </a:r>
            <a:r>
              <a:rPr lang="en-US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koondumine</a:t>
            </a: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energiaühistusse</a:t>
            </a: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, </a:t>
            </a:r>
            <a:r>
              <a:rPr lang="en-US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koostöö</a:t>
            </a: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partneritega</a:t>
            </a:r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514350" indent="-514350">
              <a:buAutoNum type="arabicPeriod"/>
            </a:pPr>
            <a:r>
              <a:rPr lang="en-US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Liikumisvajaduste</a:t>
            </a: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revideerimine</a:t>
            </a: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, </a:t>
            </a:r>
            <a:r>
              <a:rPr lang="en-US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saastevaba</a:t>
            </a: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ühistransport</a:t>
            </a: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 ja </a:t>
            </a:r>
            <a:r>
              <a:rPr lang="en-US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autojagamine</a:t>
            </a:r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“</a:t>
            </a:r>
            <a:r>
              <a:rPr lang="en-US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Lipuprojektide</a:t>
            </a: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” </a:t>
            </a:r>
            <a:r>
              <a:rPr lang="en-US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arendamine</a:t>
            </a: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Konkurentsivõimelise</a:t>
            </a: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ettevõtluse</a:t>
            </a: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edendamine</a:t>
            </a: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. </a:t>
            </a:r>
          </a:p>
          <a:p>
            <a:pPr marL="514350" indent="-514350">
              <a:buAutoNum type="arabicPeriod"/>
            </a:pPr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13">
            <a:extLst>
              <a:ext uri="{FF2B5EF4-FFF2-40B4-BE49-F238E27FC236}">
                <a16:creationId xmlns:a16="http://schemas.microsoft.com/office/drawing/2014/main" id="{6AEBDF1A-221A-4497-BBA9-57A70D161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t="72830" b="14149"/>
          <a:stretch/>
        </p:blipFill>
        <p:spPr>
          <a:xfrm>
            <a:off x="1377059" y="5962903"/>
            <a:ext cx="2590800" cy="8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50556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BF843095038484BB4B877917696C252" ma:contentTypeVersion="10" ma:contentTypeDescription="Loo uus dokument" ma:contentTypeScope="" ma:versionID="b06b294a68064581f5eb4ca8b18a6fc6">
  <xsd:schema xmlns:xsd="http://www.w3.org/2001/XMLSchema" xmlns:xs="http://www.w3.org/2001/XMLSchema" xmlns:p="http://schemas.microsoft.com/office/2006/metadata/properties" xmlns:ns3="3b07ac03-a1ac-4a35-ae34-6ba3d2b07e7a" targetNamespace="http://schemas.microsoft.com/office/2006/metadata/properties" ma:root="true" ma:fieldsID="161dce58371f840a3fe18e8d35d595ca" ns3:_="">
    <xsd:import namespace="3b07ac03-a1ac-4a35-ae34-6ba3d2b07e7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07ac03-a1ac-4a35-ae34-6ba3d2b07e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utüüp"/>
        <xsd:element ref="dc:title" minOccurs="0" maxOccurs="1" ma:index="4" ma:displayName="Pealkiri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91CBDB5-E2CB-4FAA-8DAC-D055498200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07ac03-a1ac-4a35-ae34-6ba3d2b07e7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0EF2D1C-B56E-4327-83BE-C216005E294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5990A3F-A647-48E3-8A5F-A3FB7232D346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3b07ac03-a1ac-4a35-ae34-6ba3d2b07e7a"/>
    <ds:schemaRef ds:uri="http://purl.org/dc/dcmitype/"/>
    <ds:schemaRef ds:uri="http://schemas.microsoft.com/office/infopath/2007/PartnerControls"/>
    <ds:schemaRef ds:uri="http://purl.org/dc/elements/1.1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87</Words>
  <Application>Microsoft Office PowerPoint</Application>
  <PresentationFormat>Widescreen</PresentationFormat>
  <Paragraphs>34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Calibri Light</vt:lpstr>
      <vt:lpstr>Source Sans Pro</vt:lpstr>
      <vt:lpstr>Source Sans Pro Semibold</vt:lpstr>
      <vt:lpstr>Tw Cen MT</vt:lpstr>
      <vt:lpstr>1_Office Theme</vt:lpstr>
      <vt:lpstr>Droplet</vt:lpstr>
      <vt:lpstr>Energiapöörde 5 sammu Lääne-Harju vallas</vt:lpstr>
      <vt:lpstr>Majanduse struktuurimuutusest</vt:lpstr>
      <vt:lpstr>Väljakutsed</vt:lpstr>
      <vt:lpstr>Energiapöörde lihtsamad ja keerulisemad valdkonnad</vt:lpstr>
      <vt:lpstr>Energiapöörde 5 sammu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Energiapöörde 5 sammu Lääne-Harju vallas</dc:title>
  <dc:creator>Peep Siitam</dc:creator>
  <cp:lastModifiedBy>Peep Siitam</cp:lastModifiedBy>
  <cp:revision>1</cp:revision>
  <dcterms:created xsi:type="dcterms:W3CDTF">2020-04-29T11:55:24Z</dcterms:created>
  <dcterms:modified xsi:type="dcterms:W3CDTF">2020-04-29T11:59:35Z</dcterms:modified>
</cp:coreProperties>
</file>