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946" r:id="rId2"/>
  </p:sldMasterIdLst>
  <p:notesMasterIdLst>
    <p:notesMasterId r:id="rId38"/>
  </p:notesMasterIdLst>
  <p:sldIdLst>
    <p:sldId id="256" r:id="rId3"/>
    <p:sldId id="1176" r:id="rId4"/>
    <p:sldId id="1177" r:id="rId5"/>
    <p:sldId id="780" r:id="rId6"/>
    <p:sldId id="1178" r:id="rId7"/>
    <p:sldId id="1151" r:id="rId8"/>
    <p:sldId id="908" r:id="rId9"/>
    <p:sldId id="1157" r:id="rId10"/>
    <p:sldId id="274" r:id="rId11"/>
    <p:sldId id="307" r:id="rId12"/>
    <p:sldId id="332" r:id="rId13"/>
    <p:sldId id="309" r:id="rId14"/>
    <p:sldId id="310" r:id="rId15"/>
    <p:sldId id="333" r:id="rId16"/>
    <p:sldId id="1172" r:id="rId17"/>
    <p:sldId id="1166" r:id="rId18"/>
    <p:sldId id="812" r:id="rId19"/>
    <p:sldId id="1171" r:id="rId20"/>
    <p:sldId id="446" r:id="rId21"/>
    <p:sldId id="1167" r:id="rId22"/>
    <p:sldId id="1169" r:id="rId23"/>
    <p:sldId id="348" r:id="rId24"/>
    <p:sldId id="1179" r:id="rId25"/>
    <p:sldId id="1148" r:id="rId26"/>
    <p:sldId id="1173" r:id="rId27"/>
    <p:sldId id="330" r:id="rId28"/>
    <p:sldId id="1168" r:id="rId29"/>
    <p:sldId id="344" r:id="rId30"/>
    <p:sldId id="295" r:id="rId31"/>
    <p:sldId id="294" r:id="rId32"/>
    <p:sldId id="342" r:id="rId33"/>
    <p:sldId id="335" r:id="rId34"/>
    <p:sldId id="303" r:id="rId35"/>
    <p:sldId id="311" r:id="rId36"/>
    <p:sldId id="341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C4E"/>
    <a:srgbClr val="808285"/>
    <a:srgbClr val="96004F"/>
    <a:srgbClr val="4D4D4F"/>
    <a:srgbClr val="C9C9C9"/>
    <a:srgbClr val="D385A9"/>
    <a:srgbClr val="C25B88"/>
    <a:srgbClr val="C7C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9" autoAdjust="0"/>
    <p:restoredTop sz="94143"/>
  </p:normalViewPr>
  <p:slideViewPr>
    <p:cSldViewPr snapToGrid="0" snapToObjects="1" showGuides="1">
      <p:cViewPr varScale="1">
        <p:scale>
          <a:sx n="105" d="100"/>
          <a:sy n="105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jarek/2Jarek/PROJEKTID/ENMAK%20Hooned/REKS/2018%20energi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ff381fa4ccee6e43/Dokumendid/AA_FinantsAkadeemia1/4%20Projektid/3.%20FA%20Projektid/Projektid%202017/8%20KIK%20kliimapoliitika%20CBA/3%20Final/MACC%20generator%20v1.1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2018 lõpptarbimine 35,2</a:t>
            </a:r>
            <a:r>
              <a:rPr lang="en-US" sz="2000" baseline="0"/>
              <a:t> TWh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C0-AD4D-BD3B-CA4C3D1B8E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C0-AD4D-BD3B-CA4C3D1B8E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C0-AD4D-BD3B-CA4C3D1B8E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C0-AD4D-BD3B-CA4C3D1B8E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Sheet1!$I$7:$I$10</c:f>
              <c:strCache>
                <c:ptCount val="4"/>
                <c:pt idx="0">
                  <c:v>Hooned</c:v>
                </c:pt>
                <c:pt idx="1">
                  <c:v>Tööstus</c:v>
                </c:pt>
                <c:pt idx="2">
                  <c:v>Transport</c:v>
                </c:pt>
                <c:pt idx="3">
                  <c:v>Põllumajandus</c:v>
                </c:pt>
              </c:strCache>
            </c:strRef>
          </c:cat>
          <c:val>
            <c:numRef>
              <c:f>Sheet1!$J$7:$J$10</c:f>
              <c:numCache>
                <c:formatCode>0%</c:formatCode>
                <c:ptCount val="4"/>
                <c:pt idx="0">
                  <c:v>0.45640443055950014</c:v>
                </c:pt>
                <c:pt idx="1">
                  <c:v>0.20761147401306448</c:v>
                </c:pt>
                <c:pt idx="2">
                  <c:v>0.30559500142005108</c:v>
                </c:pt>
                <c:pt idx="3">
                  <c:v>3.0389094007384262E-2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C0-AD4D-BD3B-CA4C3D1B8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8083317188991"/>
          <c:y val="0.22554973967468889"/>
          <c:w val="0.85279831377122173"/>
          <c:h val="0.52910404302072123"/>
        </c:manualLayout>
      </c:layout>
      <c:scatterChart>
        <c:scatterStyle val="lineMarker"/>
        <c:varyColors val="0"/>
        <c:ser>
          <c:idx val="0"/>
          <c:order val="0"/>
          <c:tx>
            <c:v>Eramute renoveerimine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7.5063878604578402E-2"/>
                  <c:y val="-0.509634409946661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148.29047194839359</c:v>
              </c:pt>
              <c:pt idx="3">
                <c:v>148.29047194839359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-138.20135597786125</c:v>
              </c:pt>
              <c:pt idx="2">
                <c:v>-138.20135597786125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3518-1548-9C2C-E78122AC9B71}"/>
            </c:ext>
          </c:extLst>
        </c:ser>
        <c:ser>
          <c:idx val="1"/>
          <c:order val="1"/>
          <c:tx>
            <c:v>Katlamajade renoveerimine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6.6352095270194367E-2"/>
                  <c:y val="-0.223724394397766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148.29047194839359</c:v>
              </c:pt>
              <c:pt idx="1">
                <c:v>148.29047194839359</c:v>
              </c:pt>
              <c:pt idx="2">
                <c:v>316.84609985537031</c:v>
              </c:pt>
              <c:pt idx="3">
                <c:v>316.84609985537031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-12.445608454414124</c:v>
              </c:pt>
              <c:pt idx="2">
                <c:v>-12.445608454414124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3518-1548-9C2C-E78122AC9B71}"/>
            </c:ext>
          </c:extLst>
        </c:ser>
        <c:ser>
          <c:idx val="2"/>
          <c:order val="2"/>
          <c:tx>
            <c:v>Korterelamute renoveerimine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2.815413998427143E-2"/>
                  <c:y val="0.252577724211469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316.84609985537031</c:v>
              </c:pt>
              <c:pt idx="1">
                <c:v>316.84609985537031</c:v>
              </c:pt>
              <c:pt idx="2">
                <c:v>397.16417583522951</c:v>
              </c:pt>
              <c:pt idx="3">
                <c:v>397.16417583522951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8.3973625328792654</c:v>
              </c:pt>
              <c:pt idx="2">
                <c:v>8.3973625328792654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3518-1548-9C2C-E78122AC9B71}"/>
            </c:ext>
          </c:extLst>
        </c:ser>
        <c:ser>
          <c:idx val="3"/>
          <c:order val="3"/>
          <c:tx>
            <c:v>Büroohoonete renoveerimine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6.1723401864958991E-2"/>
                  <c:y val="-0.217235538544007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397.16417583522951</c:v>
              </c:pt>
              <c:pt idx="1">
                <c:v>397.16417583522951</c:v>
              </c:pt>
              <c:pt idx="2">
                <c:v>406.00112743267971</c:v>
              </c:pt>
              <c:pt idx="3">
                <c:v>406.00112743267971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8.5015406625458692</c:v>
              </c:pt>
              <c:pt idx="2">
                <c:v>8.5015406625458692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3518-1548-9C2C-E78122AC9B71}"/>
            </c:ext>
          </c:extLst>
        </c:ser>
        <c:ser>
          <c:idx val="4"/>
          <c:order val="4"/>
          <c:tx>
            <c:v>Koolimajade renoveerimine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406.00112743267971</c:v>
              </c:pt>
              <c:pt idx="1">
                <c:v>406.00112743267971</c:v>
              </c:pt>
              <c:pt idx="2">
                <c:v>417.13627252288131</c:v>
              </c:pt>
              <c:pt idx="3">
                <c:v>417.13627252288131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10.331954541301204</c:v>
              </c:pt>
              <c:pt idx="2">
                <c:v>10.331954541301204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3518-1548-9C2C-E78122AC9B71}"/>
            </c:ext>
          </c:extLst>
        </c:ser>
        <c:ser>
          <c:idx val="5"/>
          <c:order val="5"/>
          <c:tx>
            <c:v>Torustike asendamine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7.7968767554207393E-3"/>
                  <c:y val="-0.212520159726395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417.13627252288131</c:v>
              </c:pt>
              <c:pt idx="1">
                <c:v>417.13627252288131</c:v>
              </c:pt>
              <c:pt idx="2">
                <c:v>436.83711844288132</c:v>
              </c:pt>
              <c:pt idx="3">
                <c:v>436.83711844288132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32</c:v>
              </c:pt>
              <c:pt idx="2">
                <c:v>32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B-3518-1548-9C2C-E78122AC9B71}"/>
            </c:ext>
          </c:extLst>
        </c:ser>
        <c:ser>
          <c:idx val="6"/>
          <c:order val="6"/>
          <c:tx>
            <c:v>Kaugkütte asendamine lokaalküttega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2.2334569149533759E-2"/>
                  <c:y val="0.29846351914435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436.83711844288132</c:v>
              </c:pt>
              <c:pt idx="1">
                <c:v>436.83711844288132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45.147449359530967</c:v>
              </c:pt>
              <c:pt idx="2">
                <c:v>45.147449359530967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D-3518-1548-9C2C-E78122AC9B71}"/>
            </c:ext>
          </c:extLst>
        </c:ser>
        <c:ser>
          <c:idx val="7"/>
          <c:order val="7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F-3518-1548-9C2C-E78122AC9B71}"/>
            </c:ext>
          </c:extLst>
        </c:ser>
        <c:ser>
          <c:idx val="8"/>
          <c:order val="8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1-3518-1548-9C2C-E78122AC9B71}"/>
            </c:ext>
          </c:extLst>
        </c:ser>
        <c:ser>
          <c:idx val="9"/>
          <c:order val="9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3-3518-1548-9C2C-E78122AC9B71}"/>
            </c:ext>
          </c:extLst>
        </c:ser>
        <c:ser>
          <c:idx val="10"/>
          <c:order val="10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5-3518-1548-9C2C-E78122AC9B71}"/>
            </c:ext>
          </c:extLst>
        </c:ser>
        <c:ser>
          <c:idx val="11"/>
          <c:order val="11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7-3518-1548-9C2C-E78122AC9B71}"/>
            </c:ext>
          </c:extLst>
        </c:ser>
        <c:ser>
          <c:idx val="12"/>
          <c:order val="12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9-3518-1548-9C2C-E78122AC9B71}"/>
            </c:ext>
          </c:extLst>
        </c:ser>
        <c:ser>
          <c:idx val="13"/>
          <c:order val="13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B-3518-1548-9C2C-E78122AC9B71}"/>
            </c:ext>
          </c:extLst>
        </c:ser>
        <c:ser>
          <c:idx val="14"/>
          <c:order val="14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D-3518-1548-9C2C-E78122AC9B71}"/>
            </c:ext>
          </c:extLst>
        </c:ser>
        <c:ser>
          <c:idx val="15"/>
          <c:order val="15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F-3518-1548-9C2C-E78122AC9B71}"/>
            </c:ext>
          </c:extLst>
        </c:ser>
        <c:ser>
          <c:idx val="16"/>
          <c:order val="16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1-3518-1548-9C2C-E78122AC9B71}"/>
            </c:ext>
          </c:extLst>
        </c:ser>
        <c:ser>
          <c:idx val="17"/>
          <c:order val="17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3-3518-1548-9C2C-E78122AC9B71}"/>
            </c:ext>
          </c:extLst>
        </c:ser>
        <c:ser>
          <c:idx val="18"/>
          <c:order val="18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5-3518-1548-9C2C-E78122AC9B71}"/>
            </c:ext>
          </c:extLst>
        </c:ser>
        <c:ser>
          <c:idx val="19"/>
          <c:order val="19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7-3518-1548-9C2C-E78122AC9B71}"/>
            </c:ext>
          </c:extLst>
        </c:ser>
        <c:ser>
          <c:idx val="20"/>
          <c:order val="20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9-3518-1548-9C2C-E78122AC9B71}"/>
            </c:ext>
          </c:extLst>
        </c:ser>
        <c:ser>
          <c:idx val="21"/>
          <c:order val="21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B-3518-1548-9C2C-E78122AC9B71}"/>
            </c:ext>
          </c:extLst>
        </c:ser>
        <c:ser>
          <c:idx val="22"/>
          <c:order val="22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D-3518-1548-9C2C-E78122AC9B71}"/>
            </c:ext>
          </c:extLst>
        </c:ser>
        <c:ser>
          <c:idx val="23"/>
          <c:order val="23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2F-3518-1548-9C2C-E78122AC9B71}"/>
            </c:ext>
          </c:extLst>
        </c:ser>
        <c:ser>
          <c:idx val="24"/>
          <c:order val="24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1-3518-1548-9C2C-E78122AC9B71}"/>
            </c:ext>
          </c:extLst>
        </c:ser>
        <c:ser>
          <c:idx val="25"/>
          <c:order val="25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3-3518-1548-9C2C-E78122AC9B71}"/>
            </c:ext>
          </c:extLst>
        </c:ser>
        <c:ser>
          <c:idx val="26"/>
          <c:order val="26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5-3518-1548-9C2C-E78122AC9B71}"/>
            </c:ext>
          </c:extLst>
        </c:ser>
        <c:ser>
          <c:idx val="27"/>
          <c:order val="27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7-3518-1548-9C2C-E78122AC9B71}"/>
            </c:ext>
          </c:extLst>
        </c:ser>
        <c:ser>
          <c:idx val="28"/>
          <c:order val="28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9-3518-1548-9C2C-E78122AC9B71}"/>
            </c:ext>
          </c:extLst>
        </c:ser>
        <c:ser>
          <c:idx val="29"/>
          <c:order val="29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B-3518-1548-9C2C-E78122AC9B71}"/>
            </c:ext>
          </c:extLst>
        </c:ser>
        <c:ser>
          <c:idx val="30"/>
          <c:order val="30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D-3518-1548-9C2C-E78122AC9B71}"/>
            </c:ext>
          </c:extLst>
        </c:ser>
        <c:ser>
          <c:idx val="31"/>
          <c:order val="31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3F-3518-1548-9C2C-E78122AC9B71}"/>
            </c:ext>
          </c:extLst>
        </c:ser>
        <c:ser>
          <c:idx val="32"/>
          <c:order val="32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1-3518-1548-9C2C-E78122AC9B71}"/>
            </c:ext>
          </c:extLst>
        </c:ser>
        <c:ser>
          <c:idx val="33"/>
          <c:order val="33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3-3518-1548-9C2C-E78122AC9B71}"/>
            </c:ext>
          </c:extLst>
        </c:ser>
        <c:ser>
          <c:idx val="34"/>
          <c:order val="34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5-3518-1548-9C2C-E78122AC9B71}"/>
            </c:ext>
          </c:extLst>
        </c:ser>
        <c:ser>
          <c:idx val="35"/>
          <c:order val="35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7-3518-1548-9C2C-E78122AC9B71}"/>
            </c:ext>
          </c:extLst>
        </c:ser>
        <c:ser>
          <c:idx val="36"/>
          <c:order val="36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9-3518-1548-9C2C-E78122AC9B71}"/>
            </c:ext>
          </c:extLst>
        </c:ser>
        <c:ser>
          <c:idx val="37"/>
          <c:order val="37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B-3518-1548-9C2C-E78122AC9B71}"/>
            </c:ext>
          </c:extLst>
        </c:ser>
        <c:ser>
          <c:idx val="38"/>
          <c:order val="38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D-3518-1548-9C2C-E78122AC9B71}"/>
            </c:ext>
          </c:extLst>
        </c:ser>
        <c:ser>
          <c:idx val="39"/>
          <c:order val="39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4F-3518-1548-9C2C-E78122AC9B71}"/>
            </c:ext>
          </c:extLst>
        </c:ser>
        <c:ser>
          <c:idx val="40"/>
          <c:order val="40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1-3518-1548-9C2C-E78122AC9B71}"/>
            </c:ext>
          </c:extLst>
        </c:ser>
        <c:ser>
          <c:idx val="41"/>
          <c:order val="41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3-3518-1548-9C2C-E78122AC9B71}"/>
            </c:ext>
          </c:extLst>
        </c:ser>
        <c:ser>
          <c:idx val="42"/>
          <c:order val="42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5-3518-1548-9C2C-E78122AC9B71}"/>
            </c:ext>
          </c:extLst>
        </c:ser>
        <c:ser>
          <c:idx val="43"/>
          <c:order val="43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7-3518-1548-9C2C-E78122AC9B71}"/>
            </c:ext>
          </c:extLst>
        </c:ser>
        <c:ser>
          <c:idx val="44"/>
          <c:order val="44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9-3518-1548-9C2C-E78122AC9B71}"/>
            </c:ext>
          </c:extLst>
        </c:ser>
        <c:ser>
          <c:idx val="45"/>
          <c:order val="45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B-3518-1548-9C2C-E78122AC9B71}"/>
            </c:ext>
          </c:extLst>
        </c:ser>
        <c:ser>
          <c:idx val="46"/>
          <c:order val="46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D-3518-1548-9C2C-E78122AC9B71}"/>
            </c:ext>
          </c:extLst>
        </c:ser>
        <c:ser>
          <c:idx val="47"/>
          <c:order val="47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5F-3518-1548-9C2C-E78122AC9B71}"/>
            </c:ext>
          </c:extLst>
        </c:ser>
        <c:ser>
          <c:idx val="48"/>
          <c:order val="48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61-3518-1548-9C2C-E78122AC9B71}"/>
            </c:ext>
          </c:extLst>
        </c:ser>
        <c:ser>
          <c:idx val="49"/>
          <c:order val="49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462.14215373699898</c:v>
              </c:pt>
              <c:pt idx="1">
                <c:v>462.14215373699898</c:v>
              </c:pt>
              <c:pt idx="2">
                <c:v>462.14215373699898</c:v>
              </c:pt>
              <c:pt idx="3">
                <c:v>462.14215373699898</c:v>
              </c:pt>
            </c:numLit>
          </c:xVal>
          <c:y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63-3518-1548-9C2C-E78122AC9B71}"/>
            </c:ext>
          </c:extLst>
        </c:ser>
        <c:ser>
          <c:idx val="50"/>
          <c:order val="50"/>
          <c:tx>
            <c:v/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/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3518-1548-9C2C-E78122AC9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Lit>
              <c:formatCode>General</c:formatCode>
              <c:ptCount val="4"/>
              <c:pt idx="0">
                <c:v>#N/A</c:v>
              </c:pt>
              <c:pt idx="1">
                <c:v>#N/A</c:v>
              </c:pt>
              <c:pt idx="2">
                <c:v>#N/A</c:v>
              </c:pt>
              <c:pt idx="3">
                <c:v>#N/A</c:v>
              </c:pt>
            </c:numLit>
          </c:xVal>
          <c:yVal>
            <c:numLit>
              <c:formatCode>General</c:formatCode>
              <c:ptCount val="4"/>
              <c:pt idx="0">
                <c:v>#N/A</c:v>
              </c:pt>
              <c:pt idx="1">
                <c:v>#N/A</c:v>
              </c:pt>
              <c:pt idx="2">
                <c:v>#N/A</c:v>
              </c:pt>
              <c:pt idx="3">
                <c:v>#N/A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65-3518-1548-9C2C-E78122AC9B71}"/>
            </c:ext>
          </c:extLst>
        </c:ser>
        <c:ser>
          <c:idx val="51"/>
          <c:order val="51"/>
          <c:marker>
            <c:symbol val="none"/>
          </c:marker>
          <c:yVal>
            <c:numRef>
              <c:f>'MAC curves'!$A$1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6-3518-1548-9C2C-E78122AC9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5526168"/>
        <c:axId val="425530480"/>
      </c:scatterChart>
      <c:valAx>
        <c:axId val="425526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tC</a:t>
                </a:r>
                <a:r>
                  <a:rPr lang="en-GB"/>
                  <a:t>O</a:t>
                </a:r>
                <a:r>
                  <a:rPr lang="en-GB" baseline="-25000"/>
                  <a:t>2e</a:t>
                </a:r>
                <a:r>
                  <a:rPr lang="en-GB"/>
                  <a:t> </a:t>
                </a:r>
                <a:r>
                  <a:rPr lang="et-EE"/>
                  <a:t>vähenemine 2030. a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.39048618992583567"/>
              <c:y val="0.93153857903738313"/>
            </c:manualLayout>
          </c:layout>
          <c:overlay val="0"/>
        </c:title>
        <c:numFmt formatCode="0" sourceLinked="0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425530480"/>
        <c:crosses val="autoZero"/>
        <c:crossBetween val="midCat"/>
      </c:valAx>
      <c:valAx>
        <c:axId val="4255304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 </a:t>
                </a:r>
                <a:r>
                  <a:rPr lang="et-EE"/>
                  <a:t>€</a:t>
                </a:r>
                <a:r>
                  <a:rPr lang="en-GB"/>
                  <a:t>/tCO</a:t>
                </a:r>
                <a:r>
                  <a:rPr lang="en-GB" baseline="-25000"/>
                  <a:t>2e</a:t>
                </a:r>
              </a:p>
            </c:rich>
          </c:tx>
          <c:layout>
            <c:manualLayout>
              <c:xMode val="edge"/>
              <c:yMode val="edge"/>
              <c:x val="6.3063021393728932E-3"/>
              <c:y val="0.34375195630889271"/>
            </c:manualLayout>
          </c:layout>
          <c:overlay val="0"/>
        </c:title>
        <c:numFmt formatCode="#,##0" sourceLinked="0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425526168"/>
        <c:crosses val="autoZero"/>
        <c:crossBetween val="midCat"/>
      </c:valAx>
    </c:plotArea>
    <c:plotVisOnly val="0"/>
    <c:dispBlanksAs val="gap"/>
    <c:showDLblsOverMax val="0"/>
  </c:chart>
  <c:txPr>
    <a:bodyPr/>
    <a:lstStyle/>
    <a:p>
      <a:pPr>
        <a:defRPr sz="9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96619-3A74-4FA5-A48C-6379C15D42D9}" type="slidenum">
              <a:rPr lang="fi-FI" smtClean="0">
                <a:solidFill>
                  <a:srgbClr val="4F008A"/>
                </a:solidFill>
              </a:rPr>
              <a:pPr>
                <a:defRPr/>
              </a:pPr>
              <a:t>3</a:t>
            </a:fld>
            <a:endParaRPr lang="fi-FI">
              <a:solidFill>
                <a:srgbClr val="4F0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0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Eesti</a:t>
            </a:r>
            <a:r>
              <a:rPr lang="en-US" dirty="0"/>
              <a:t> KHG-de </a:t>
            </a:r>
            <a:r>
              <a:rPr lang="en-US" dirty="0" err="1"/>
              <a:t>heitkogused</a:t>
            </a:r>
            <a:r>
              <a:rPr lang="en-US" dirty="0"/>
              <a:t> ja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sidumine</a:t>
            </a:r>
            <a:r>
              <a:rPr lang="en-US" dirty="0"/>
              <a:t> </a:t>
            </a:r>
            <a:r>
              <a:rPr lang="en-US" dirty="0" err="1"/>
              <a:t>sektorite</a:t>
            </a:r>
            <a:r>
              <a:rPr lang="en-US" dirty="0"/>
              <a:t> </a:t>
            </a:r>
            <a:r>
              <a:rPr lang="en-US" dirty="0" err="1"/>
              <a:t>kaupa</a:t>
            </a:r>
            <a:r>
              <a:rPr lang="en-US" dirty="0"/>
              <a:t> 1990-2017, </a:t>
            </a:r>
            <a:r>
              <a:rPr lang="en-US" dirty="0" err="1"/>
              <a:t>kt</a:t>
            </a:r>
            <a:r>
              <a:rPr lang="en-US" dirty="0"/>
              <a:t> CO2 </a:t>
            </a:r>
            <a:r>
              <a:rPr lang="en-US" dirty="0" err="1"/>
              <a:t>ekv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3256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aidi pildi kohatäide 1">
            <a:extLst>
              <a:ext uri="{FF2B5EF4-FFF2-40B4-BE49-F238E27FC236}">
                <a16:creationId xmlns:a16="http://schemas.microsoft.com/office/drawing/2014/main" id="{BD676463-1B6F-6D4E-A9CE-20F5CBCF92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ärkmete kohatäide 2">
            <a:extLst>
              <a:ext uri="{FF2B5EF4-FFF2-40B4-BE49-F238E27FC236}">
                <a16:creationId xmlns:a16="http://schemas.microsoft.com/office/drawing/2014/main" id="{BD3A82E1-F12A-434E-9415-C5C23C9CAF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t-EE" altLang="et-EE"/>
          </a:p>
        </p:txBody>
      </p:sp>
      <p:sp>
        <p:nvSpPr>
          <p:cNvPr id="14340" name="Slaidinumbri kohatäide 3">
            <a:extLst>
              <a:ext uri="{FF2B5EF4-FFF2-40B4-BE49-F238E27FC236}">
                <a16:creationId xmlns:a16="http://schemas.microsoft.com/office/drawing/2014/main" id="{26DB8A26-3F61-834E-99FE-D25C14250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1EBCF5-6F88-1049-BBE3-2F1B7A012A6E}" type="slidenum">
              <a:rPr lang="en-GB" altLang="et-EE" sz="1200" smtClean="0"/>
              <a:pPr/>
              <a:t>9</a:t>
            </a:fld>
            <a:endParaRPr lang="en-GB" altLang="et-EE" sz="1200"/>
          </a:p>
        </p:txBody>
      </p:sp>
    </p:spTree>
    <p:extLst>
      <p:ext uri="{BB962C8B-B14F-4D97-AF65-F5344CB8AC3E}">
        <p14:creationId xmlns:p14="http://schemas.microsoft.com/office/powerpoint/2010/main" val="187065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Slaidi pildi kohatäide 1">
            <a:extLst>
              <a:ext uri="{FF2B5EF4-FFF2-40B4-BE49-F238E27FC236}">
                <a16:creationId xmlns:a16="http://schemas.microsoft.com/office/drawing/2014/main" id="{771F86CB-01B7-8F48-920C-24A337EF0F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32802" name="Märkmete kohatäide 2">
            <a:extLst>
              <a:ext uri="{FF2B5EF4-FFF2-40B4-BE49-F238E27FC236}">
                <a16:creationId xmlns:a16="http://schemas.microsoft.com/office/drawing/2014/main" id="{2904EB84-6969-5B4C-BCED-981599F7E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t-EE" altLang="et-EE">
              <a:cs typeface="Arial" panose="020B0604020202020204" pitchFamily="34" charset="0"/>
            </a:endParaRPr>
          </a:p>
        </p:txBody>
      </p:sp>
      <p:sp>
        <p:nvSpPr>
          <p:cNvPr id="332803" name="Slaidinumbri kohatäide 3">
            <a:extLst>
              <a:ext uri="{FF2B5EF4-FFF2-40B4-BE49-F238E27FC236}">
                <a16:creationId xmlns:a16="http://schemas.microsoft.com/office/drawing/2014/main" id="{C99DE295-1979-7F44-B14C-F52C30CC2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556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556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1788" indent="-228600" defTabSz="4556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988" indent="-228600" defTabSz="4556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6188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3388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0588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7788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F0D5E8-08C6-7C45-AFAE-6712D829B80E}" type="slidenum">
              <a:rPr kumimoji="0" lang="en-US" altLang="et-EE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t-EE" sz="13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66097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38200" y="4797425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65962"/>
            <a:ext cx="4738535" cy="7079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</a:t>
            </a:r>
            <a:br>
              <a:rPr lang="et-EE" dirty="0"/>
            </a:br>
            <a:r>
              <a:rPr lang="et-EE" dirty="0"/>
              <a:t>tekstilaade</a:t>
            </a:r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964612" cy="62731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491175"/>
            <a:ext cx="8964611" cy="38540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pic>
        <p:nvPicPr>
          <p:cNvPr id="8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74221" y="4813635"/>
            <a:ext cx="10162092" cy="1325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3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68077" y="4770910"/>
            <a:ext cx="10159444" cy="19961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t-EE" dirty="0"/>
              <a:t>Tallinna tehnikaülikool</a:t>
            </a:r>
          </a:p>
          <a:p>
            <a:pPr lvl="1"/>
            <a:r>
              <a:rPr lang="et-EE" dirty="0"/>
              <a:t>Ehitajate tee 5, 19086 Tallinn, Tel 620 2002 (E-R 8,30–17.00)</a:t>
            </a:r>
            <a:endParaRPr lang="et-EE" sz="1800" b="1" dirty="0">
              <a:solidFill>
                <a:srgbClr val="E4067E"/>
              </a:solidFill>
              <a:latin typeface="Verdana" panose="020B0604030504040204" pitchFamily="34" charset="0"/>
            </a:endParaRPr>
          </a:p>
          <a:p>
            <a:pPr lvl="1"/>
            <a:r>
              <a:rPr lang="et-EE" sz="1800" b="1" dirty="0">
                <a:solidFill>
                  <a:srgbClr val="E4067E"/>
                </a:solidFill>
                <a:latin typeface="Verdana" panose="020B0604030504040204" pitchFamily="34" charset="0"/>
              </a:rPr>
              <a:t>Taltech.ee</a:t>
            </a:r>
            <a:endParaRPr lang="et-EE" dirty="0"/>
          </a:p>
        </p:txBody>
      </p:sp>
      <p:pic>
        <p:nvPicPr>
          <p:cNvPr id="9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908720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52739"/>
            <a:ext cx="10363200" cy="5040559"/>
          </a:xfrm>
        </p:spPr>
        <p:txBody>
          <a:bodyPr/>
          <a:lstStyle>
            <a:lvl1pPr>
              <a:defRPr sz="2000" b="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3784" y="6164263"/>
            <a:ext cx="628616" cy="325438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fld id="{3A0D2295-6854-415D-B3E1-F18CB02BF98A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3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itel.jpg">
            <a:extLst>
              <a:ext uri="{FF2B5EF4-FFF2-40B4-BE49-F238E27FC236}">
                <a16:creationId xmlns:a16="http://schemas.microsoft.com/office/drawing/2014/main" id="{4B6F49F8-57EA-8842-97E3-E72FEF071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5" y="4899378"/>
            <a:ext cx="9347200" cy="9108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72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413938" y="1066800"/>
            <a:ext cx="9364133" cy="2376000"/>
          </a:xfrm>
        </p:spPr>
        <p:txBody>
          <a:bodyPr anchor="t"/>
          <a:lstStyle>
            <a:lvl1pPr algn="l">
              <a:defRPr sz="526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0A89BFDD-B397-EA45-B9AB-BC3D37AFC2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i="1"/>
            </a:lvl1pPr>
          </a:lstStyle>
          <a:p>
            <a:fld id="{4DBD8DB9-E9B1-D14B-84CA-0F8206600F6C}" type="datetimeFigureOut">
              <a:rPr lang="et-EE" altLang="en-US"/>
              <a:pPr/>
              <a:t>04.05.20</a:t>
            </a:fld>
            <a:endParaRPr lang="et-EE" altLang="en-US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28776080-64AC-DE41-B99C-1C16597ED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t-EE" altLang="en-US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8A78AB29-AFE3-0442-B1DB-62111524DE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52E03D-88A5-9B46-B7B9-4BB061CB69A2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540952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6" y="2420891"/>
            <a:ext cx="9296401" cy="3389363"/>
          </a:xfrm>
        </p:spPr>
        <p:txBody>
          <a:bodyPr/>
          <a:lstStyle>
            <a:lvl1pPr>
              <a:defRPr>
                <a:solidFill>
                  <a:srgbClr val="0C2A5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C2A5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C2A5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C2A5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C2A5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57" y="1066968"/>
            <a:ext cx="9354443" cy="1050353"/>
          </a:xfrm>
        </p:spPr>
        <p:txBody>
          <a:bodyPr/>
          <a:lstStyle>
            <a:lvl1pPr algn="l">
              <a:defRPr>
                <a:solidFill>
                  <a:srgbClr val="0C2A50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94B54-F481-1040-A9C9-47CF4881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B4D0DAAC-1302-9945-B4CA-85CF0514A5D3}" type="datetimeFigureOut">
              <a:rPr lang="et-EE" altLang="en-US"/>
              <a:pPr/>
              <a:t>04.05.20</a:t>
            </a:fld>
            <a:endParaRPr lang="et-EE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3FADF-CA80-C846-9DF9-BBE56998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t-EE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34041-BCF4-0949-8AD0-08F4E112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899E21-66FA-084A-AC29-6E3DC31A64E0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203154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914400" y="2130593"/>
            <a:ext cx="10363200" cy="1470025"/>
          </a:xfrm>
        </p:spPr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9312" indent="0" algn="ctr">
              <a:buNone/>
              <a:defRPr/>
            </a:lvl2pPr>
            <a:lvl3pPr marL="918578" indent="0" algn="ctr">
              <a:buNone/>
              <a:defRPr/>
            </a:lvl3pPr>
            <a:lvl4pPr marL="1377866" indent="0" algn="ctr">
              <a:buNone/>
              <a:defRPr/>
            </a:lvl4pPr>
            <a:lvl5pPr marL="1837160" indent="0" algn="ctr">
              <a:buNone/>
              <a:defRPr/>
            </a:lvl5pPr>
            <a:lvl6pPr marL="2296448" indent="0" algn="ctr">
              <a:buNone/>
              <a:defRPr/>
            </a:lvl6pPr>
            <a:lvl7pPr marL="2755733" indent="0" algn="ctr">
              <a:buNone/>
              <a:defRPr/>
            </a:lvl7pPr>
            <a:lvl8pPr marL="3215028" indent="0" algn="ctr">
              <a:buNone/>
              <a:defRPr/>
            </a:lvl8pPr>
            <a:lvl9pPr marL="3674315" indent="0" algn="ctr">
              <a:buNone/>
              <a:defRPr/>
            </a:lvl9pPr>
          </a:lstStyle>
          <a:p>
            <a:r>
              <a:rPr lang="et-EE"/>
              <a:t>Klõpsake juhtslaidi alamtiitli laadi redigeerimiseks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EE1E-12F0-8647-8805-07DEA42D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2E88413A-69B7-C040-9B91-4CB17DF73F57}" type="datetimeFigureOut">
              <a:rPr lang="et-EE" altLang="en-US"/>
              <a:pPr/>
              <a:t>04.05.20</a:t>
            </a:fld>
            <a:endParaRPr lang="et-EE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74F92-DC86-8E40-BC7D-CBC3BEF2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t-EE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75C7-1A06-1E4E-9737-A6429D2E0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46BBF6-98F7-3F41-9A33-D7796C95943F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58557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49" b="1"/>
            </a:lvl1pPr>
            <a:lvl2pPr marL="459312" indent="0">
              <a:buNone/>
              <a:defRPr sz="2086" b="1"/>
            </a:lvl2pPr>
            <a:lvl3pPr marL="918578" indent="0">
              <a:buNone/>
              <a:defRPr sz="1905" b="1"/>
            </a:lvl3pPr>
            <a:lvl4pPr marL="1377866" indent="0">
              <a:buNone/>
              <a:defRPr sz="1633" b="1"/>
            </a:lvl4pPr>
            <a:lvl5pPr marL="1837160" indent="0">
              <a:buNone/>
              <a:defRPr sz="1633" b="1"/>
            </a:lvl5pPr>
            <a:lvl6pPr marL="2296448" indent="0">
              <a:buNone/>
              <a:defRPr sz="1633" b="1"/>
            </a:lvl6pPr>
            <a:lvl7pPr marL="2755733" indent="0">
              <a:buNone/>
              <a:defRPr sz="1633" b="1"/>
            </a:lvl7pPr>
            <a:lvl8pPr marL="3215028" indent="0">
              <a:buNone/>
              <a:defRPr sz="1633" b="1"/>
            </a:lvl8pPr>
            <a:lvl9pPr marL="3674315" indent="0">
              <a:buNone/>
              <a:defRPr sz="1633" b="1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49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93591" y="1535113"/>
            <a:ext cx="5389033" cy="639762"/>
          </a:xfrm>
        </p:spPr>
        <p:txBody>
          <a:bodyPr anchor="b"/>
          <a:lstStyle>
            <a:lvl1pPr marL="0" indent="0">
              <a:buNone/>
              <a:defRPr sz="2449" b="1"/>
            </a:lvl1pPr>
            <a:lvl2pPr marL="459312" indent="0">
              <a:buNone/>
              <a:defRPr sz="2086" b="1"/>
            </a:lvl2pPr>
            <a:lvl3pPr marL="918578" indent="0">
              <a:buNone/>
              <a:defRPr sz="1905" b="1"/>
            </a:lvl3pPr>
            <a:lvl4pPr marL="1377866" indent="0">
              <a:buNone/>
              <a:defRPr sz="1633" b="1"/>
            </a:lvl4pPr>
            <a:lvl5pPr marL="1837160" indent="0">
              <a:buNone/>
              <a:defRPr sz="1633" b="1"/>
            </a:lvl5pPr>
            <a:lvl6pPr marL="2296448" indent="0">
              <a:buNone/>
              <a:defRPr sz="1633" b="1"/>
            </a:lvl6pPr>
            <a:lvl7pPr marL="2755733" indent="0">
              <a:buNone/>
              <a:defRPr sz="1633" b="1"/>
            </a:lvl7pPr>
            <a:lvl8pPr marL="3215028" indent="0">
              <a:buNone/>
              <a:defRPr sz="1633" b="1"/>
            </a:lvl8pPr>
            <a:lvl9pPr marL="3674315" indent="0">
              <a:buNone/>
              <a:defRPr sz="1633" b="1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93591" y="2174875"/>
            <a:ext cx="5389033" cy="3951288"/>
          </a:xfrm>
        </p:spPr>
        <p:txBody>
          <a:bodyPr/>
          <a:lstStyle>
            <a:lvl1pPr>
              <a:defRPr sz="2449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16EF9D-3FAE-EF4D-A6B2-12BF1DB14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E0CCA7-1921-3D40-B502-22140438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BDE646-0C3D-894B-9BC2-3BE4F5A3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8ACCDC-372D-BD47-85FC-3FB563C84F62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06984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716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171700" y="3042303"/>
            <a:ext cx="8790444" cy="330293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71700" y="2144994"/>
            <a:ext cx="8790444" cy="77766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Verdana" charset="0"/>
              </a:defRPr>
            </a:lvl1pPr>
            <a:lvl2pPr marL="685800" indent="-228600"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</a:defRPr>
            </a:lvl2pPr>
            <a:lvl3pPr marL="1143000" indent="-228600">
              <a:buFont typeface="Verdana" panose="020B0604030504040204" pitchFamily="34" charset="0"/>
              <a:buChar char="–"/>
              <a:defRPr sz="1200"/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71700" y="162877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196269"/>
            <a:ext cx="8964613" cy="414896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044004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549275"/>
            <a:ext cx="4248151" cy="57959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171700" y="1628776"/>
            <a:ext cx="4351731" cy="471646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171700" y="1628776"/>
            <a:ext cx="4351731" cy="471646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549275"/>
            <a:ext cx="4248151" cy="57959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171700" y="5204389"/>
            <a:ext cx="4351731" cy="114084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58471"/>
            <a:ext cx="10657281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8164" y="5204389"/>
            <a:ext cx="4248542" cy="114084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71701" y="1628776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700" y="549275"/>
            <a:ext cx="5109317" cy="57959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1753" y="3459344"/>
            <a:ext cx="3624561" cy="288589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28775"/>
            <a:ext cx="8964613" cy="4716463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334" y="5732251"/>
            <a:ext cx="1085205" cy="64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9" r:id="rId11"/>
    <p:sldLayoutId id="2147483920" r:id="rId12"/>
    <p:sldLayoutId id="2147483922" r:id="rId13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6" descr="sisu.jpg">
            <a:extLst>
              <a:ext uri="{FF2B5EF4-FFF2-40B4-BE49-F238E27FC236}">
                <a16:creationId xmlns:a16="http://schemas.microsoft.com/office/drawing/2014/main" id="{9CBA3EF8-4B33-BD40-A0AC-85A51D6F3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5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itle Placeholder 1">
            <a:extLst>
              <a:ext uri="{FF2B5EF4-FFF2-40B4-BE49-F238E27FC236}">
                <a16:creationId xmlns:a16="http://schemas.microsoft.com/office/drawing/2014/main" id="{ACF0DA1C-EB57-FE4B-B8BE-E0B1E7DA02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963" y="275012"/>
            <a:ext cx="10972076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282" tIns="50635" rIns="101282" bIns="506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title style</a:t>
            </a:r>
            <a:endParaRPr lang="et-EE" altLang="et-EE"/>
          </a:p>
        </p:txBody>
      </p:sp>
      <p:sp>
        <p:nvSpPr>
          <p:cNvPr id="208900" name="Text Placeholder 2">
            <a:extLst>
              <a:ext uri="{FF2B5EF4-FFF2-40B4-BE49-F238E27FC236}">
                <a16:creationId xmlns:a16="http://schemas.microsoft.com/office/drawing/2014/main" id="{D516CF2A-C3DD-0B47-9B31-63A0C6561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963" y="1599673"/>
            <a:ext cx="10972076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282" tIns="50635" rIns="101282" bIns="50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text styles</a:t>
            </a:r>
          </a:p>
          <a:p>
            <a:pPr lvl="1"/>
            <a:r>
              <a:rPr lang="en-US" altLang="et-EE"/>
              <a:t>Second level</a:t>
            </a:r>
          </a:p>
          <a:p>
            <a:pPr lvl="2"/>
            <a:r>
              <a:rPr lang="en-US" altLang="et-EE"/>
              <a:t>Third level</a:t>
            </a:r>
          </a:p>
          <a:p>
            <a:pPr lvl="3"/>
            <a:r>
              <a:rPr lang="en-US" altLang="et-EE"/>
              <a:t>Fourth level</a:t>
            </a:r>
          </a:p>
          <a:p>
            <a:pPr lvl="4"/>
            <a:r>
              <a:rPr lang="en-US" altLang="et-EE"/>
              <a:t>Fifth level</a:t>
            </a:r>
            <a:endParaRPr lang="et-EE" alt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30FDB-987B-0348-9B01-A1A59A33D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62" y="6356933"/>
            <a:ext cx="2845283" cy="364281"/>
          </a:xfrm>
          <a:prstGeom prst="rect">
            <a:avLst/>
          </a:prstGeom>
        </p:spPr>
        <p:txBody>
          <a:bodyPr vert="horz" wrap="square" lIns="101282" tIns="50635" rIns="101282" bIns="50635" numCol="1" anchor="ctr" anchorCtr="0" compatLnSpc="1">
            <a:prstTxWarp prst="textNoShape">
              <a:avLst/>
            </a:prstTxWarp>
          </a:bodyPr>
          <a:lstStyle>
            <a:lvl1pPr defTabSz="457876" eaLnBrk="1" hangingPunct="1">
              <a:defRPr sz="1270" i="0"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fld id="{9329AEC2-D29C-7346-AB90-3EBF4E84D223}" type="datetimeFigureOut">
              <a:rPr lang="et-EE" altLang="en-US"/>
              <a:pPr/>
              <a:t>04.05.20</a:t>
            </a:fld>
            <a:endParaRPr lang="et-EE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CB4EF-CA59-8F46-9117-B77226A1C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757" y="6356933"/>
            <a:ext cx="3862489" cy="364281"/>
          </a:xfrm>
          <a:prstGeom prst="rect">
            <a:avLst/>
          </a:prstGeom>
        </p:spPr>
        <p:txBody>
          <a:bodyPr vert="horz" wrap="square" lIns="101282" tIns="50635" rIns="101282" bIns="50635" numCol="1" anchor="ctr" anchorCtr="0" compatLnSpc="1">
            <a:prstTxWarp prst="textNoShape">
              <a:avLst/>
            </a:prstTxWarp>
          </a:bodyPr>
          <a:lstStyle>
            <a:lvl1pPr algn="ctr" defTabSz="457876" eaLnBrk="1" hangingPunct="1">
              <a:defRPr sz="1270" i="0"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77B92-9873-624D-822B-3FD72B6B2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756" y="6356933"/>
            <a:ext cx="2845283" cy="364281"/>
          </a:xfrm>
          <a:prstGeom prst="rect">
            <a:avLst/>
          </a:prstGeom>
        </p:spPr>
        <p:txBody>
          <a:bodyPr vert="horz" wrap="square" lIns="101282" tIns="50635" rIns="101282" bIns="50635" numCol="1" anchor="ctr" anchorCtr="0" compatLnSpc="1">
            <a:prstTxWarp prst="textNoShape">
              <a:avLst/>
            </a:prstTxWarp>
          </a:bodyPr>
          <a:lstStyle>
            <a:lvl1pPr algn="r" defTabSz="457876" eaLnBrk="1" hangingPunct="1">
              <a:defRPr sz="1270" i="0" smtClean="0">
                <a:solidFill>
                  <a:srgbClr val="898989"/>
                </a:solidFill>
                <a:latin typeface="Arial" charset="0"/>
                <a:ea typeface="MS PGothic" charset="-128"/>
                <a:cs typeface="Arial" charset="0"/>
              </a:defRPr>
            </a:lvl1pPr>
          </a:lstStyle>
          <a:p>
            <a:pPr>
              <a:defRPr/>
            </a:pPr>
            <a:fld id="{CA5718BC-87D2-6D47-B1A6-27E3064B070B}" type="slidenum">
              <a:rPr lang="et-EE" altLang="et-EE"/>
              <a:pPr>
                <a:defRPr/>
              </a:pPr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24354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35" kern="1200">
          <a:solidFill>
            <a:srgbClr val="0C2A50"/>
          </a:solidFill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35">
          <a:solidFill>
            <a:srgbClr val="0C2A50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35">
          <a:solidFill>
            <a:srgbClr val="0C2A50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35">
          <a:solidFill>
            <a:srgbClr val="0C2A50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35">
          <a:solidFill>
            <a:srgbClr val="0C2A50"/>
          </a:solidFill>
          <a:latin typeface="Arial" charset="0"/>
          <a:ea typeface="MS PGothic" pitchFamily="34" charset="-128"/>
          <a:cs typeface="Arial" charset="0"/>
        </a:defRPr>
      </a:lvl5pPr>
      <a:lvl6pPr marL="459312" algn="ctr" rtl="0" fontAlgn="base">
        <a:spcBef>
          <a:spcPct val="0"/>
        </a:spcBef>
        <a:spcAft>
          <a:spcPct val="0"/>
        </a:spcAft>
        <a:defRPr sz="4535">
          <a:solidFill>
            <a:schemeClr val="tx1"/>
          </a:solidFill>
          <a:latin typeface="Calibri" pitchFamily="-110" charset="0"/>
        </a:defRPr>
      </a:lvl6pPr>
      <a:lvl7pPr marL="918578" algn="ctr" rtl="0" fontAlgn="base">
        <a:spcBef>
          <a:spcPct val="0"/>
        </a:spcBef>
        <a:spcAft>
          <a:spcPct val="0"/>
        </a:spcAft>
        <a:defRPr sz="4535">
          <a:solidFill>
            <a:schemeClr val="tx1"/>
          </a:solidFill>
          <a:latin typeface="Calibri" pitchFamily="-110" charset="0"/>
        </a:defRPr>
      </a:lvl7pPr>
      <a:lvl8pPr marL="1377866" algn="ctr" rtl="0" fontAlgn="base">
        <a:spcBef>
          <a:spcPct val="0"/>
        </a:spcBef>
        <a:spcAft>
          <a:spcPct val="0"/>
        </a:spcAft>
        <a:defRPr sz="4535">
          <a:solidFill>
            <a:schemeClr val="tx1"/>
          </a:solidFill>
          <a:latin typeface="Calibri" pitchFamily="-110" charset="0"/>
        </a:defRPr>
      </a:lvl8pPr>
      <a:lvl9pPr marL="1837160" algn="ctr" rtl="0" fontAlgn="base">
        <a:spcBef>
          <a:spcPct val="0"/>
        </a:spcBef>
        <a:spcAft>
          <a:spcPct val="0"/>
        </a:spcAft>
        <a:defRPr sz="4535">
          <a:solidFill>
            <a:schemeClr val="tx1"/>
          </a:solidFill>
          <a:latin typeface="Calibri" pitchFamily="-110" charset="0"/>
        </a:defRPr>
      </a:lvl9pPr>
    </p:titleStyle>
    <p:bodyStyle>
      <a:lvl1pPr marL="342687" indent="-3426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56" kern="1200">
          <a:solidFill>
            <a:srgbClr val="0C2A50"/>
          </a:solidFill>
          <a:latin typeface="Arial"/>
          <a:ea typeface="MS PGothic" pitchFamily="34" charset="-128"/>
          <a:cs typeface="Arial"/>
        </a:defRPr>
      </a:lvl1pPr>
      <a:lvl2pPr marL="744409" indent="-28509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2" kern="1200">
          <a:solidFill>
            <a:srgbClr val="0C2A50"/>
          </a:solidFill>
          <a:latin typeface="Arial"/>
          <a:ea typeface="MS PGothic" pitchFamily="34" charset="-128"/>
          <a:cs typeface="Arial"/>
        </a:defRPr>
      </a:lvl2pPr>
      <a:lvl3pPr marL="1146131" indent="-22749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49" kern="1200">
          <a:solidFill>
            <a:srgbClr val="0C2A50"/>
          </a:solidFill>
          <a:latin typeface="Arial"/>
          <a:ea typeface="MS PGothic" pitchFamily="34" charset="-128"/>
          <a:cs typeface="Arial"/>
        </a:defRPr>
      </a:lvl3pPr>
      <a:lvl4pPr marL="1606887" indent="-22749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6" kern="1200">
          <a:solidFill>
            <a:srgbClr val="0C2A50"/>
          </a:solidFill>
          <a:latin typeface="Arial"/>
          <a:ea typeface="MS PGothic" pitchFamily="34" charset="-128"/>
          <a:cs typeface="Arial"/>
        </a:defRPr>
      </a:lvl4pPr>
      <a:lvl5pPr marL="2066203" indent="-22749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6" kern="1200">
          <a:solidFill>
            <a:srgbClr val="0C2A50"/>
          </a:solidFill>
          <a:latin typeface="Arial"/>
          <a:ea typeface="MS PGothic" pitchFamily="34" charset="-128"/>
          <a:cs typeface="Arial"/>
        </a:defRPr>
      </a:lvl5pPr>
      <a:lvl6pPr marL="2526086" indent="-229651" algn="l" defTabSz="918578" rtl="0" eaLnBrk="1" latinLnBrk="0" hangingPunct="1">
        <a:spcBef>
          <a:spcPct val="20000"/>
        </a:spcBef>
        <a:buFont typeface="Arial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2985378" indent="-229651" algn="l" defTabSz="918578" rtl="0" eaLnBrk="1" latinLnBrk="0" hangingPunct="1">
        <a:spcBef>
          <a:spcPct val="20000"/>
        </a:spcBef>
        <a:buFont typeface="Arial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444669" indent="-229651" algn="l" defTabSz="918578" rtl="0" eaLnBrk="1" latinLnBrk="0" hangingPunct="1">
        <a:spcBef>
          <a:spcPct val="20000"/>
        </a:spcBef>
        <a:buFont typeface="Arial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3903958" indent="-229651" algn="l" defTabSz="918578" rtl="0" eaLnBrk="1" latinLnBrk="0" hangingPunct="1">
        <a:spcBef>
          <a:spcPct val="20000"/>
        </a:spcBef>
        <a:buFont typeface="Arial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59312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18578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377866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837160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296448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755733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28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674315" algn="l" defTabSz="91857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838200" y="3882172"/>
            <a:ext cx="10574867" cy="852877"/>
          </a:xfrm>
        </p:spPr>
        <p:txBody>
          <a:bodyPr/>
          <a:lstStyle/>
          <a:p>
            <a:r>
              <a:rPr lang="et-EE" dirty="0"/>
              <a:t>Eluhoonete tervikliku rekonstrueerimise kogemus ja vajadus</a:t>
            </a:r>
            <a:endParaRPr lang="et-EE" sz="2800" dirty="0"/>
          </a:p>
        </p:txBody>
      </p:sp>
      <p:sp>
        <p:nvSpPr>
          <p:cNvPr id="6" name="Teksti kohatäide 5"/>
          <p:cNvSpPr>
            <a:spLocks noGrp="1"/>
          </p:cNvSpPr>
          <p:nvPr>
            <p:ph type="body" sz="quarter" idx="13"/>
          </p:nvPr>
        </p:nvSpPr>
        <p:spPr>
          <a:xfrm>
            <a:off x="838200" y="5316671"/>
            <a:ext cx="5327822" cy="707979"/>
          </a:xfrm>
        </p:spPr>
        <p:txBody>
          <a:bodyPr/>
          <a:lstStyle/>
          <a:p>
            <a:r>
              <a:rPr lang="en-US" dirty="0"/>
              <a:t>Jarek Kurnitski</a:t>
            </a:r>
          </a:p>
          <a:p>
            <a:r>
              <a:rPr lang="en-US" dirty="0"/>
              <a:t>5.05.2020</a:t>
            </a:r>
            <a:endParaRPr lang="et-E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D22E86D-F835-9542-A844-E8A3B10F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r="19118"/>
          <a:stretch>
            <a:fillRect/>
          </a:stretch>
        </p:blipFill>
        <p:spPr bwMode="auto">
          <a:xfrm>
            <a:off x="0" y="0"/>
            <a:ext cx="44577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7E12863-40BE-AB41-B851-A87653F2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37306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6652AC5-7A5A-4F4C-814B-178431E6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322887"/>
            <a:ext cx="416877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E97FBD-ECC8-BF4A-B271-84697995C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15" y="4908254"/>
            <a:ext cx="4146219" cy="21879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 err="1"/>
              <a:t>VÄIKEElamute</a:t>
            </a:r>
            <a:r>
              <a:rPr lang="et-EE" altLang="en-US" dirty="0"/>
              <a:t> arv ja pindala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1037372" y="1413944"/>
            <a:ext cx="39546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Väikeelamud:</a:t>
            </a:r>
          </a:p>
          <a:p>
            <a:endParaRPr lang="en-US" sz="1600" dirty="0">
              <a:solidFill>
                <a:srgbClr val="4F4C4E"/>
              </a:solidFill>
              <a:latin typeface="+mn-lt"/>
            </a:endParaRPr>
          </a:p>
          <a:p>
            <a:r>
              <a:rPr lang="et-EE" sz="1600" dirty="0">
                <a:solidFill>
                  <a:srgbClr val="4F4C4E"/>
                </a:solidFill>
                <a:latin typeface="+mn-lt"/>
              </a:rPr>
              <a:t>Esmane kasutus enne 2000: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b="1" dirty="0">
                <a:solidFill>
                  <a:srgbClr val="4F4C4E"/>
                </a:solidFill>
                <a:latin typeface="+mn-lt"/>
              </a:rPr>
              <a:t>155 000 väikeelamut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b="1" dirty="0">
                <a:solidFill>
                  <a:srgbClr val="4F4C4E"/>
                </a:solidFill>
                <a:latin typeface="+mn-lt"/>
              </a:rPr>
              <a:t>~20 miljonit ruutmeetrit</a:t>
            </a:r>
            <a:endParaRPr lang="en-US" sz="1400" b="1" dirty="0">
              <a:solidFill>
                <a:srgbClr val="4F4C4E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r>
              <a:rPr lang="et-EE" sz="1600" dirty="0">
                <a:solidFill>
                  <a:srgbClr val="4F4C4E"/>
                </a:solidFill>
                <a:latin typeface="+mn-lt"/>
              </a:rPr>
              <a:t>Jagunemine arvuliselt: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18% Harjumaal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11% Tartumaal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10% Pärnumaal</a:t>
            </a:r>
          </a:p>
          <a:p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r>
              <a:rPr lang="et-EE" sz="1600" dirty="0">
                <a:solidFill>
                  <a:srgbClr val="4F4C4E"/>
                </a:solidFill>
                <a:latin typeface="+mn-lt"/>
              </a:rPr>
              <a:t>Jagunemine pindalaliselt: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20% Harjumaal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13% Tartumaal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10% Pärnumaal</a:t>
            </a:r>
          </a:p>
          <a:p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endParaRPr lang="en-US" sz="1600" dirty="0">
              <a:solidFill>
                <a:srgbClr val="4F4C4E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F2B646-5CA3-404E-A671-C77E93FA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00" y="1413944"/>
            <a:ext cx="7200000" cy="47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3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Väikeelamute rekonstrueerimine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570451" y="1413944"/>
            <a:ext cx="52347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Väikeelamud:</a:t>
            </a:r>
            <a:endParaRPr lang="en-US" sz="1600" dirty="0">
              <a:solidFill>
                <a:srgbClr val="4F4C4E"/>
              </a:solidFill>
              <a:latin typeface="+mn-lt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5 aasta keskmised ehituslubade alusel: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~660 väikeelamut (0,4% hoonetest)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~86 000 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 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 (0,4% kogupinnast)</a:t>
            </a:r>
            <a:endParaRPr lang="et-EE" sz="1600" baseline="300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t-EE" sz="10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5 aasta keskmised kasutuslubade alusel: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~330 väikeelamut (0,2% hoonetest)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~52 000 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 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 (0,3% kogupinnast)</a:t>
            </a:r>
            <a:endParaRPr lang="et-EE" sz="1600" baseline="300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t-EE" sz="10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Väikeelamute tegelike rekonstrueerimiste arv on tõenäoliselt ehitus- ja kasutuslubade vahepeal (~ 500 väikeelamut aastas)</a:t>
            </a:r>
          </a:p>
          <a:p>
            <a:pPr lvl="0"/>
            <a:endParaRPr lang="et-EE" sz="1600" b="1" dirty="0">
              <a:solidFill>
                <a:srgbClr val="4F4C4E"/>
              </a:solidFill>
              <a:latin typeface="Verdana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Teostatavate tööde maht ei ole teada.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1600" baseline="30000" dirty="0">
              <a:solidFill>
                <a:srgbClr val="4F4C4E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073D2-4AAC-4B6A-B82E-92C68B65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943" y="1413944"/>
            <a:ext cx="6120000" cy="40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4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7401D9-B87B-4D34-8A17-0BD17E7FC2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Väikeelamute rekonstrueerimine</a:t>
            </a:r>
            <a:endParaRPr lang="en-US" altLang="en-US" dirty="0"/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80455-F247-499A-8733-373B2B08D5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93908" y="1628776"/>
            <a:ext cx="4826105" cy="4716462"/>
          </a:xfrm>
        </p:spPr>
        <p:txBody>
          <a:bodyPr/>
          <a:lstStyle/>
          <a:p>
            <a:r>
              <a:rPr lang="et-EE" b="1" dirty="0"/>
              <a:t>Väikeelamute rekonstrueerimise toetus:</a:t>
            </a:r>
            <a:endParaRPr lang="et-EE" sz="1000" dirty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/>
              <a:t>Meede avati 2016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/>
              <a:t>Toetus energiasäästutöödele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30% tööde maksumusest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Kuni 15 000 eurot hoone kohta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>
                <a:latin typeface="+mn-lt"/>
              </a:rPr>
              <a:t>~750 taotlust (200…250 taotlust aastas)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>
                <a:latin typeface="+mn-lt"/>
              </a:rPr>
              <a:t>Toetust taotletakse üle Eesti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>
                <a:latin typeface="+mn-lt"/>
              </a:rPr>
              <a:t>Aastased väljamaksed ~1,5 mln €</a:t>
            </a:r>
          </a:p>
          <a:p>
            <a:endParaRPr lang="et-EE" sz="500" b="1" dirty="0"/>
          </a:p>
          <a:p>
            <a:r>
              <a:rPr lang="et-EE" b="1" dirty="0"/>
              <a:t>Keskmised näitajad:</a:t>
            </a:r>
            <a:endParaRPr lang="et-EE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/>
              <a:t>Keskmine tööde maksumus ~14 000 €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/>
              <a:t>Keskmine toetus ~4100 €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dirty="0"/>
              <a:t>Peamiselt väiksemamahulised tööd:</a:t>
            </a:r>
          </a:p>
          <a:p>
            <a:pPr marL="742950" lvl="1" indent="-285750" fontAlgn="auto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küttesüsteemi vahetus</a:t>
            </a:r>
          </a:p>
          <a:p>
            <a:pPr marL="742950" lvl="1" indent="-285750" fontAlgn="auto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 err="1">
                <a:solidFill>
                  <a:srgbClr val="4F4C4E"/>
                </a:solidFill>
                <a:latin typeface="Verdana" charset="0"/>
              </a:rPr>
              <a:t>välis</a:t>
            </a:r>
            <a:r>
              <a:rPr lang="en-US" sz="1600" dirty="0" err="1">
                <a:solidFill>
                  <a:srgbClr val="4F4C4E"/>
                </a:solidFill>
                <a:latin typeface="Verdana" charset="0"/>
              </a:rPr>
              <a:t>piirete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 soojustamine</a:t>
            </a:r>
          </a:p>
          <a:p>
            <a:pPr marL="742950" lvl="1" indent="-285750" fontAlgn="auto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PV-paneelid</a:t>
            </a:r>
          </a:p>
          <a:p>
            <a:endParaRPr lang="et-E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4DD937-DBF1-4BFA-A228-F6BBBFC4B4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6" name="Picture 5" descr="A picture containing indoor, white, sitting, table&#10;&#10;Description automatically generated">
            <a:extLst>
              <a:ext uri="{FF2B5EF4-FFF2-40B4-BE49-F238E27FC236}">
                <a16:creationId xmlns:a16="http://schemas.microsoft.com/office/drawing/2014/main" id="{7700B678-E981-4F14-8E23-BB4FC40AFF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27513" y="4477738"/>
            <a:ext cx="2340000" cy="1755000"/>
          </a:xfrm>
          <a:prstGeom prst="rect">
            <a:avLst/>
          </a:prstGeom>
        </p:spPr>
      </p:pic>
      <p:pic>
        <p:nvPicPr>
          <p:cNvPr id="7" name="Picture 6" descr="A house with a fence in front of a building&#10;&#10;Description automatically generated">
            <a:extLst>
              <a:ext uri="{FF2B5EF4-FFF2-40B4-BE49-F238E27FC236}">
                <a16:creationId xmlns:a16="http://schemas.microsoft.com/office/drawing/2014/main" id="{5BABB978-2687-4CD9-9198-2E7521046F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15" y="4185238"/>
            <a:ext cx="1755000" cy="2340000"/>
          </a:xfrm>
          <a:prstGeom prst="rect">
            <a:avLst/>
          </a:prstGeom>
        </p:spPr>
      </p:pic>
      <p:pic>
        <p:nvPicPr>
          <p:cNvPr id="8" name="Picture 7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715F191D-BDEA-4BDF-A1F1-BA9FFB79DB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416" y="4185238"/>
            <a:ext cx="1755000" cy="23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6D961-992E-4893-A642-FAAA0E6D2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013" y="286607"/>
            <a:ext cx="5660494" cy="37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3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19761-CE09-44A6-9B62-59F79254B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Väikeelamute rekonstrueerimine</a:t>
            </a:r>
            <a:endParaRPr lang="en-US" altLang="en-US" dirty="0"/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2033-9859-4713-8BA9-49AE300F39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4014" y="1628776"/>
            <a:ext cx="5315416" cy="4716462"/>
          </a:xfrm>
        </p:spPr>
        <p:txBody>
          <a:bodyPr/>
          <a:lstStyle/>
          <a:p>
            <a:pPr lvl="0"/>
            <a:r>
              <a:rPr lang="et-EE" b="1" dirty="0"/>
              <a:t>Terviklik rekonstrueerimine: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Terviklik rekonstrueerimine ~20% taotlustest</a:t>
            </a:r>
            <a:endParaRPr lang="et-EE" dirty="0">
              <a:solidFill>
                <a:srgbClr val="4F4C4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Tervikliku rekonstrueerimise </a:t>
            </a:r>
            <a:r>
              <a:rPr lang="et-EE" dirty="0">
                <a:solidFill>
                  <a:srgbClr val="4F4C4E"/>
                </a:solidFill>
              </a:rPr>
              <a:t>käigus võidakse ka laieneda (pööning võetakse kasutusele)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</a:t>
            </a:r>
            <a:r>
              <a:rPr lang="et-EE" dirty="0">
                <a:solidFill>
                  <a:srgbClr val="4F4C4E"/>
                </a:solidFill>
              </a:rPr>
              <a:t>ehakse omafinantseeringu ja laenuga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Tehakse ka </a:t>
            </a:r>
            <a:r>
              <a:rPr lang="et-EE" dirty="0">
                <a:solidFill>
                  <a:srgbClr val="4F4C4E"/>
                </a:solidFill>
              </a:rPr>
              <a:t>vähemalt osa töid ise</a:t>
            </a:r>
            <a:endParaRPr lang="et-EE" sz="5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dirty="0"/>
              <a:t>Maksumus hoone kohta ~60 000 €</a:t>
            </a:r>
          </a:p>
          <a:p>
            <a:pPr marL="742950" lvl="1" indent="-285750" fontAlgn="auto"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keskmine ~350 €/m</a:t>
            </a:r>
            <a:r>
              <a:rPr lang="et-EE" sz="1600" baseline="30000" dirty="0">
                <a:solidFill>
                  <a:srgbClr val="4F4C4E"/>
                </a:solidFill>
              </a:rPr>
              <a:t>2 </a:t>
            </a:r>
            <a:endParaRPr lang="et-EE" sz="1600" dirty="0">
              <a:solidFill>
                <a:srgbClr val="4F4C4E"/>
              </a:solidFill>
            </a:endParaRPr>
          </a:p>
          <a:p>
            <a:pPr marL="742950" lvl="1" indent="-285750" fontAlgn="auto"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ainult ehitusettevõtte kasutamisel 380 €/m</a:t>
            </a:r>
            <a:r>
              <a:rPr lang="et-EE" sz="1600" baseline="30000" dirty="0">
                <a:solidFill>
                  <a:srgbClr val="4F4C4E"/>
                </a:solidFill>
              </a:rPr>
              <a:t>2</a:t>
            </a:r>
            <a:endParaRPr lang="et-EE" sz="1600" dirty="0">
              <a:solidFill>
                <a:srgbClr val="4F4C4E"/>
              </a:solidFill>
            </a:endParaRPr>
          </a:p>
          <a:p>
            <a:pPr marL="742950" lvl="1" indent="-285750" fontAlgn="auto"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osaliselt iseehitamise puhul 280 €/m</a:t>
            </a:r>
            <a:r>
              <a:rPr lang="et-EE" sz="1600" baseline="30000" dirty="0">
                <a:solidFill>
                  <a:srgbClr val="4F4C4E"/>
                </a:solidFill>
              </a:rPr>
              <a:t>2</a:t>
            </a:r>
            <a:endParaRPr lang="et-EE" sz="1600" dirty="0">
              <a:solidFill>
                <a:srgbClr val="4F4C4E"/>
              </a:solidFill>
            </a:endParaRPr>
          </a:p>
          <a:p>
            <a:endParaRPr lang="et-EE" dirty="0"/>
          </a:p>
        </p:txBody>
      </p:sp>
      <p:pic>
        <p:nvPicPr>
          <p:cNvPr id="5" name="Picture 4" descr="An old brick building&#10;&#10;Description automatically generated">
            <a:extLst>
              <a:ext uri="{FF2B5EF4-FFF2-40B4-BE49-F238E27FC236}">
                <a16:creationId xmlns:a16="http://schemas.microsoft.com/office/drawing/2014/main" id="{D591D55F-4435-404D-B8C4-9BD7EDDF15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30" y="1628776"/>
            <a:ext cx="2880000" cy="2160000"/>
          </a:xfrm>
          <a:prstGeom prst="rect">
            <a:avLst/>
          </a:prstGeom>
        </p:spPr>
      </p:pic>
      <p:pic>
        <p:nvPicPr>
          <p:cNvPr id="6" name="Picture 5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7693E37-80D4-4251-A1A8-0CA50486CB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540" y="1628776"/>
            <a:ext cx="2880000" cy="2160000"/>
          </a:xfrm>
          <a:prstGeom prst="rect">
            <a:avLst/>
          </a:prstGeom>
        </p:spPr>
      </p:pic>
      <p:pic>
        <p:nvPicPr>
          <p:cNvPr id="7" name="Picture 6" descr="A picture containing indoor, building, black, brick&#10;&#10;Description automatically generated">
            <a:extLst>
              <a:ext uri="{FF2B5EF4-FFF2-40B4-BE49-F238E27FC236}">
                <a16:creationId xmlns:a16="http://schemas.microsoft.com/office/drawing/2014/main" id="{440EA36A-7C49-43D0-B78A-AC9F43987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30" y="3902339"/>
            <a:ext cx="2880962" cy="2160000"/>
          </a:xfrm>
          <a:prstGeom prst="rect">
            <a:avLst/>
          </a:prstGeom>
        </p:spPr>
      </p:pic>
      <p:pic>
        <p:nvPicPr>
          <p:cNvPr id="8" name="Picture 7" descr="A picture containing indoor, wooden, table, kitchen&#10;&#10;Description automatically generated">
            <a:extLst>
              <a:ext uri="{FF2B5EF4-FFF2-40B4-BE49-F238E27FC236}">
                <a16:creationId xmlns:a16="http://schemas.microsoft.com/office/drawing/2014/main" id="{8EF7992C-F634-4467-B3EB-CA8DDF2201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16794" y="4374839"/>
            <a:ext cx="2160000" cy="1215000"/>
          </a:xfrm>
          <a:prstGeom prst="rect">
            <a:avLst/>
          </a:prstGeom>
        </p:spPr>
      </p:pic>
      <p:pic>
        <p:nvPicPr>
          <p:cNvPr id="9" name="Picture 8" descr="A picture containing indoor, table, sitting, counter&#10;&#10;Description automatically generated">
            <a:extLst>
              <a:ext uri="{FF2B5EF4-FFF2-40B4-BE49-F238E27FC236}">
                <a16:creationId xmlns:a16="http://schemas.microsoft.com/office/drawing/2014/main" id="{9C3C2761-DC0C-4334-B048-D1784C88F6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540" y="3894007"/>
            <a:ext cx="162072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19761-CE09-44A6-9B62-59F79254B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7230058" cy="755228"/>
          </a:xfrm>
        </p:spPr>
        <p:txBody>
          <a:bodyPr/>
          <a:lstStyle/>
          <a:p>
            <a:r>
              <a:rPr lang="et-EE" altLang="en-US" dirty="0"/>
              <a:t>Väikeelamute rekonstrueerimine - </a:t>
            </a:r>
            <a:endParaRPr lang="en-US" altLang="en-US" dirty="0"/>
          </a:p>
          <a:p>
            <a:r>
              <a:rPr lang="et-EE" altLang="en-US" dirty="0"/>
              <a:t>rekonstrueerimise maht</a:t>
            </a:r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2033-9859-4713-8BA9-49AE300F39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729" y="1525455"/>
            <a:ext cx="5091986" cy="239213"/>
          </a:xfrm>
        </p:spPr>
        <p:txBody>
          <a:bodyPr/>
          <a:lstStyle/>
          <a:p>
            <a:pPr lvl="0"/>
            <a:r>
              <a:rPr lang="et-EE" b="1" dirty="0"/>
              <a:t>Väikeelamute hetkeseis:</a:t>
            </a:r>
          </a:p>
          <a:p>
            <a:pPr marL="0" lvl="0" indent="0"/>
            <a:endParaRPr lang="et-EE" sz="1000" dirty="0"/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A44C27B1-E040-44A9-8665-D1B4E3072C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0729" y="1809000"/>
          <a:ext cx="5637403" cy="1476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79134">
                  <a:extLst>
                    <a:ext uri="{9D8B030D-6E8A-4147-A177-3AD203B41FA5}">
                      <a16:colId xmlns:a16="http://schemas.microsoft.com/office/drawing/2014/main" val="537013497"/>
                    </a:ext>
                  </a:extLst>
                </a:gridCol>
                <a:gridCol w="1736521">
                  <a:extLst>
                    <a:ext uri="{9D8B030D-6E8A-4147-A177-3AD203B41FA5}">
                      <a16:colId xmlns:a16="http://schemas.microsoft.com/office/drawing/2014/main" val="1919825844"/>
                    </a:ext>
                  </a:extLst>
                </a:gridCol>
                <a:gridCol w="2021748">
                  <a:extLst>
                    <a:ext uri="{9D8B030D-6E8A-4147-A177-3AD203B41FA5}">
                      <a16:colId xmlns:a16="http://schemas.microsoft.com/office/drawing/2014/main" val="145926197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Väikeelamud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Pindala, mln m</a:t>
                      </a:r>
                      <a:r>
                        <a:rPr lang="et-EE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372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Kasutusel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155 000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1161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Langeb välja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40 000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34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Rekonstrueeritud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417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b="1" dirty="0"/>
                        <a:t>Rekonstrueerida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b="1" dirty="0"/>
                        <a:t>105 000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11384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0CDA685-E0D5-4FE0-82EA-39B6A1124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8544"/>
              </p:ext>
            </p:extLst>
          </p:nvPr>
        </p:nvGraphicFramePr>
        <p:xfrm>
          <a:off x="560728" y="3987661"/>
          <a:ext cx="10797968" cy="1595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71324">
                  <a:extLst>
                    <a:ext uri="{9D8B030D-6E8A-4147-A177-3AD203B41FA5}">
                      <a16:colId xmlns:a16="http://schemas.microsoft.com/office/drawing/2014/main" val="537013497"/>
                    </a:ext>
                  </a:extLst>
                </a:gridCol>
                <a:gridCol w="1542167">
                  <a:extLst>
                    <a:ext uri="{9D8B030D-6E8A-4147-A177-3AD203B41FA5}">
                      <a16:colId xmlns:a16="http://schemas.microsoft.com/office/drawing/2014/main" val="1919825844"/>
                    </a:ext>
                  </a:extLst>
                </a:gridCol>
                <a:gridCol w="1542167">
                  <a:extLst>
                    <a:ext uri="{9D8B030D-6E8A-4147-A177-3AD203B41FA5}">
                      <a16:colId xmlns:a16="http://schemas.microsoft.com/office/drawing/2014/main" val="1459261976"/>
                    </a:ext>
                  </a:extLst>
                </a:gridCol>
                <a:gridCol w="1542167">
                  <a:extLst>
                    <a:ext uri="{9D8B030D-6E8A-4147-A177-3AD203B41FA5}">
                      <a16:colId xmlns:a16="http://schemas.microsoft.com/office/drawing/2014/main" val="2397953022"/>
                    </a:ext>
                  </a:extLst>
                </a:gridCol>
                <a:gridCol w="1542167">
                  <a:extLst>
                    <a:ext uri="{9D8B030D-6E8A-4147-A177-3AD203B41FA5}">
                      <a16:colId xmlns:a16="http://schemas.microsoft.com/office/drawing/2014/main" val="1723392721"/>
                    </a:ext>
                  </a:extLst>
                </a:gridCol>
                <a:gridCol w="2457976">
                  <a:extLst>
                    <a:ext uri="{9D8B030D-6E8A-4147-A177-3AD203B41FA5}">
                      <a16:colId xmlns:a16="http://schemas.microsoft.com/office/drawing/2014/main" val="3412809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t-EE" sz="1200" noProof="0" dirty="0"/>
                        <a:t>Rekonstrueeritavate väikeelamute osakaal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Aastane rek. arv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Aastas rek. pindala, m</a:t>
                      </a:r>
                      <a:r>
                        <a:rPr lang="et-EE" sz="1200" baseline="30000" noProof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 Investeering aastas, mln €</a:t>
                      </a:r>
                      <a:endParaRPr lang="et-EE" sz="1200" baseline="30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Toetus aastas, mln € (30%)</a:t>
                      </a:r>
                      <a:endParaRPr lang="et-EE" sz="1200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Märkused</a:t>
                      </a:r>
                      <a:endParaRPr lang="et-EE" sz="1200" baseline="30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37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3500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460 000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t-EE" sz="1200" noProof="0"/>
                        <a:t>ebatõenäoline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1161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230 000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noProof="0" dirty="0"/>
                        <a:t>strateegia teeb võimalikuks?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34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90 000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noProof="0" dirty="0"/>
                        <a:t>pikemas</a:t>
                      </a:r>
                      <a:r>
                        <a:rPr lang="et-EE" sz="1200" baseline="0" noProof="0" dirty="0"/>
                        <a:t> plaanis </a:t>
                      </a:r>
                      <a:r>
                        <a:rPr lang="et-EE" sz="1200" noProof="0" dirty="0"/>
                        <a:t>teostatav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417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46 000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t-EE" sz="1200" noProof="0" dirty="0"/>
                        <a:t>teostatav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01685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17E87E3-157A-4BDE-8149-84D08D97E88C}"/>
              </a:ext>
            </a:extLst>
          </p:cNvPr>
          <p:cNvSpPr txBox="1">
            <a:spLocks/>
          </p:cNvSpPr>
          <p:nvPr/>
        </p:nvSpPr>
        <p:spPr>
          <a:xfrm>
            <a:off x="560728" y="3669890"/>
            <a:ext cx="5535271" cy="239213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 baseline="0">
                <a:solidFill>
                  <a:srgbClr val="4F4C4E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b="1" dirty="0"/>
              <a:t>Väikeelamute rekonstrueerimine aastaks 2050:</a:t>
            </a:r>
          </a:p>
          <a:p>
            <a:pPr marL="0" indent="0"/>
            <a:endParaRPr lang="et-EE" sz="1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232033-9859-4713-8BA9-49AE300F39CF}"/>
              </a:ext>
            </a:extLst>
          </p:cNvPr>
          <p:cNvSpPr txBox="1">
            <a:spLocks/>
          </p:cNvSpPr>
          <p:nvPr/>
        </p:nvSpPr>
        <p:spPr>
          <a:xfrm>
            <a:off x="6266710" y="2762852"/>
            <a:ext cx="5091986" cy="239213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 baseline="0">
                <a:solidFill>
                  <a:srgbClr val="4F4C4E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200" dirty="0"/>
              <a:t>*500 elamut aastas </a:t>
            </a:r>
            <a:r>
              <a:rPr lang="en-US" sz="1200" dirty="0"/>
              <a:t>alates </a:t>
            </a:r>
            <a:r>
              <a:rPr lang="en-US" sz="1200" dirty="0" err="1"/>
              <a:t>aastast</a:t>
            </a:r>
            <a:r>
              <a:rPr lang="en-US" sz="1200" dirty="0"/>
              <a:t> 2000</a:t>
            </a:r>
            <a:endParaRPr lang="et-EE" sz="1200" dirty="0"/>
          </a:p>
          <a:p>
            <a:pPr marL="0" indent="0"/>
            <a:endParaRPr lang="et-EE" sz="1000" dirty="0"/>
          </a:p>
        </p:txBody>
      </p:sp>
    </p:spTree>
    <p:extLst>
      <p:ext uri="{BB962C8B-B14F-4D97-AF65-F5344CB8AC3E}">
        <p14:creationId xmlns:p14="http://schemas.microsoft.com/office/powerpoint/2010/main" val="224106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Pikaajaline rekonstrueerimise strateegia – Korterelamute rekonstrueerimise maht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B296F-A457-4645-A653-305D2273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226" y="1360163"/>
            <a:ext cx="7200000" cy="4711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479424" y="1360163"/>
            <a:ext cx="43778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Rekonstrueerimise toetus:</a:t>
            </a:r>
          </a:p>
          <a:p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r>
              <a:rPr lang="et-EE" sz="1600" dirty="0">
                <a:solidFill>
                  <a:srgbClr val="4F4C4E"/>
                </a:solidFill>
                <a:latin typeface="+mn-lt"/>
              </a:rPr>
              <a:t>Toetuse abil terviklikult rekonstrueeritud 1100 korterelamut</a:t>
            </a:r>
            <a:endParaRPr lang="en-US" sz="1600" dirty="0">
              <a:solidFill>
                <a:srgbClr val="4F4C4E"/>
              </a:solidFill>
              <a:latin typeface="+mn-lt"/>
            </a:endParaRPr>
          </a:p>
          <a:p>
            <a:endParaRPr lang="en-US" sz="1600" dirty="0">
              <a:solidFill>
                <a:srgbClr val="4F4C4E"/>
              </a:solidFill>
              <a:latin typeface="+mn-lt"/>
            </a:endParaRPr>
          </a:p>
          <a:p>
            <a:r>
              <a:rPr lang="et-EE" sz="1600" dirty="0">
                <a:solidFill>
                  <a:srgbClr val="4F4C4E"/>
                </a:solidFill>
                <a:latin typeface="+mn-lt"/>
              </a:rPr>
              <a:t>AAU toetus 2010-2014 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- 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66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1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 hoonet </a:t>
            </a:r>
          </a:p>
          <a:p>
            <a:r>
              <a:rPr lang="et-EE" sz="1600" dirty="0">
                <a:solidFill>
                  <a:srgbClr val="4F4C4E"/>
                </a:solidFill>
                <a:latin typeface="+mn-lt"/>
              </a:rPr>
              <a:t>SF toetus 2015-2019 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- 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45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3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 hoonet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</a:rPr>
              <a:t>1/3 toetust saanud korterelamutest asuvad Tallinnas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</a:rPr>
              <a:t>1/3 toetust saanud korterelamutest asuvad Harjumaal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,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 Tartumaal 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ja 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Tartus</a:t>
            </a:r>
          </a:p>
          <a:p>
            <a:endParaRPr lang="et-EE" sz="1600" dirty="0">
              <a:solidFill>
                <a:srgbClr val="4F4C4E"/>
              </a:solidFill>
              <a:latin typeface="+mn-lt"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9959CAAC-BB5D-244A-A9CD-34F02A732BE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4311" y="4962788"/>
          <a:ext cx="6705469" cy="181822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62643">
                  <a:extLst>
                    <a:ext uri="{9D8B030D-6E8A-4147-A177-3AD203B41FA5}">
                      <a16:colId xmlns:a16="http://schemas.microsoft.com/office/drawing/2014/main" val="537013497"/>
                    </a:ext>
                  </a:extLst>
                </a:gridCol>
                <a:gridCol w="1971413">
                  <a:extLst>
                    <a:ext uri="{9D8B030D-6E8A-4147-A177-3AD203B41FA5}">
                      <a16:colId xmlns:a16="http://schemas.microsoft.com/office/drawing/2014/main" val="1919825844"/>
                    </a:ext>
                  </a:extLst>
                </a:gridCol>
                <a:gridCol w="1971413">
                  <a:extLst>
                    <a:ext uri="{9D8B030D-6E8A-4147-A177-3AD203B41FA5}">
                      <a16:colId xmlns:a16="http://schemas.microsoft.com/office/drawing/2014/main" val="1459261976"/>
                    </a:ext>
                  </a:extLst>
                </a:gridCol>
              </a:tblGrid>
              <a:tr h="314682">
                <a:tc>
                  <a:txBody>
                    <a:bodyPr/>
                    <a:lstStyle/>
                    <a:p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Korterelamud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Pindala, mln m</a:t>
                      </a:r>
                      <a:r>
                        <a:rPr lang="et-EE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37239"/>
                  </a:ext>
                </a:extLst>
              </a:tr>
              <a:tr h="351539">
                <a:tc>
                  <a:txBody>
                    <a:bodyPr/>
                    <a:lstStyle/>
                    <a:p>
                      <a:r>
                        <a:rPr lang="et-EE" sz="1200" dirty="0"/>
                        <a:t>Kasutusel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1161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Langeb välja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34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Rekonstrueeritud (toetusega)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7417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Rekonstrueeritud (toetuseta)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t-EE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0460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b="1" dirty="0"/>
                        <a:t>Rekonstrueerida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b="1" dirty="0"/>
                        <a:t>14 000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b="1" dirty="0"/>
                        <a:t>1</a:t>
                      </a:r>
                      <a:r>
                        <a:rPr lang="en-US" sz="1200" b="1" dirty="0"/>
                        <a:t>8</a:t>
                      </a:r>
                      <a:endParaRPr lang="et-E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11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45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6139490" cy="810888"/>
          </a:xfrm>
        </p:spPr>
        <p:txBody>
          <a:bodyPr/>
          <a:lstStyle/>
          <a:p>
            <a:r>
              <a:rPr lang="et-EE" altLang="en-US" dirty="0"/>
              <a:t>Toetuse abil Korterelamute rekonstrueerimine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479424" y="1360163"/>
            <a:ext cx="6391159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t-EE" sz="1600" b="1" dirty="0">
                <a:solidFill>
                  <a:srgbClr val="4F4C4E"/>
                </a:solidFill>
                <a:latin typeface="Verdana"/>
              </a:rPr>
              <a:t>Terviklik rekonstrueerimine: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/>
              </a:rPr>
              <a:t>Energiamärgise klass 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/>
              </a:rPr>
              <a:t>~90% esitatud taotlustest (2015-2017)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/>
              </a:rPr>
              <a:t>Soojuse tarbimine väheneb ~ 55% ja elektri tarbimine suureneb ~ 5%</a:t>
            </a:r>
          </a:p>
          <a:p>
            <a:pPr lvl="0"/>
            <a:endParaRPr lang="en-US" sz="1600" dirty="0">
              <a:solidFill>
                <a:srgbClr val="4F4C4E"/>
              </a:solidFill>
              <a:latin typeface="Verdana"/>
            </a:endParaRPr>
          </a:p>
          <a:p>
            <a:pPr lvl="0"/>
            <a:r>
              <a:rPr lang="et-EE" sz="1600" b="1" dirty="0">
                <a:solidFill>
                  <a:srgbClr val="4F4C4E"/>
                </a:solidFill>
                <a:latin typeface="Verdana"/>
              </a:rPr>
              <a:t>Rekonstrueerimisel teostavad tööd: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Välisseinte soojustamine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Akende vahetus (</a:t>
            </a:r>
            <a:r>
              <a:rPr lang="et-EE" sz="1600" u="sng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uued aknad soojustuse kihis</a:t>
            </a:r>
            <a:r>
              <a:rPr lang="et-EE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Katuse </a:t>
            </a:r>
            <a:r>
              <a:rPr lang="en-US" sz="1600" dirty="0" err="1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vahetus</a:t>
            </a:r>
            <a:r>
              <a:rPr lang="en-US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ja </a:t>
            </a:r>
            <a:r>
              <a:rPr lang="et-EE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soojustamine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Uue küttesüsteemi paigaldus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u="sng" dirty="0">
                <a:solidFill>
                  <a:srgbClr val="4F4C4E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Soojustagastusega ventilatsioonisüsteemi paigaldus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Päikesepaneelide paigaldus elektri tootmiseks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t-EE" sz="1600" dirty="0">
              <a:solidFill>
                <a:schemeClr val="accent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door&#10;&#10;Description automatically generated">
            <a:extLst>
              <a:ext uri="{FF2B5EF4-FFF2-40B4-BE49-F238E27FC236}">
                <a16:creationId xmlns:a16="http://schemas.microsoft.com/office/drawing/2014/main" id="{77BF2F2C-B06C-44E5-B9D6-E84F5777FA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34" y="3744869"/>
            <a:ext cx="3360000" cy="2520000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0DD68418-A77F-420F-B158-9BFFA55E0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489" y="4868725"/>
            <a:ext cx="366253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outdoor, cloudy, sitting, parked&#10;&#10;Description automatically generated">
            <a:extLst>
              <a:ext uri="{FF2B5EF4-FFF2-40B4-BE49-F238E27FC236}">
                <a16:creationId xmlns:a16="http://schemas.microsoft.com/office/drawing/2014/main" id="{EA722285-F27A-4390-B6D5-C02C4520BE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799" y="3744869"/>
            <a:ext cx="1890635" cy="2520000"/>
          </a:xfrm>
          <a:prstGeom prst="rect">
            <a:avLst/>
          </a:prstGeom>
        </p:spPr>
      </p:pic>
      <p:pic>
        <p:nvPicPr>
          <p:cNvPr id="7" name="Picture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D890458-9A9C-4752-94D5-A81044F7CF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34" y="593131"/>
            <a:ext cx="5400000" cy="30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82712E-58AA-8444-B931-BB0BF93C8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Estonian renovation concepts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1D50-901E-1448-8BA0-9EF334AE1E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6247087"/>
            <a:ext cx="8802242" cy="6367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Mikola</a:t>
            </a:r>
            <a:r>
              <a:rPr lang="en-US" altLang="en-US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et al. 2019: Healthy buildings – First time in the history (large scale in the world) renovated apartments have adequate ventilation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9D4E0-A342-E946-9D0E-2838F5119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32" y="501125"/>
            <a:ext cx="5474723" cy="568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D5C58-7D69-394D-9159-CEFBD17A0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21" y="1216176"/>
            <a:ext cx="4132510" cy="4465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577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10">
            <a:extLst>
              <a:ext uri="{FF2B5EF4-FFF2-40B4-BE49-F238E27FC236}">
                <a16:creationId xmlns:a16="http://schemas.microsoft.com/office/drawing/2014/main" id="{E999D92A-49FB-CE4F-B7FE-56D40213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54" y="1412493"/>
            <a:ext cx="8178341" cy="294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8" name="Pealkiri 2">
            <a:extLst>
              <a:ext uri="{FF2B5EF4-FFF2-40B4-BE49-F238E27FC236}">
                <a16:creationId xmlns:a16="http://schemas.microsoft.com/office/drawing/2014/main" id="{2E42188C-2ED6-D644-9796-0C2E991D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16" y="577380"/>
            <a:ext cx="8644884" cy="1051090"/>
          </a:xfrm>
        </p:spPr>
        <p:txBody>
          <a:bodyPr/>
          <a:lstStyle/>
          <a:p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rant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, 25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40% (30% 2019)</a:t>
            </a:r>
            <a:b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t-EE" alt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779" name="TextBox 6">
            <a:extLst>
              <a:ext uri="{FF2B5EF4-FFF2-40B4-BE49-F238E27FC236}">
                <a16:creationId xmlns:a16="http://schemas.microsoft.com/office/drawing/2014/main" id="{226E7902-8E4C-0642-B0B2-345145622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73" y="4932922"/>
            <a:ext cx="1144680" cy="5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902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331780" name="TextBox 7">
            <a:extLst>
              <a:ext uri="{FF2B5EF4-FFF2-40B4-BE49-F238E27FC236}">
                <a16:creationId xmlns:a16="http://schemas.microsoft.com/office/drawing/2014/main" id="{C8F17D93-75F5-C746-9878-6BA82E0E0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5" y="4932922"/>
            <a:ext cx="1146120" cy="5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902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331781" name="TextBox 8">
            <a:extLst>
              <a:ext uri="{FF2B5EF4-FFF2-40B4-BE49-F238E27FC236}">
                <a16:creationId xmlns:a16="http://schemas.microsoft.com/office/drawing/2014/main" id="{3508D034-C6E5-4A4F-B610-C1A263A8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697" y="4932922"/>
            <a:ext cx="1144679" cy="5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902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331782" name="TextBox 9">
            <a:extLst>
              <a:ext uri="{FF2B5EF4-FFF2-40B4-BE49-F238E27FC236}">
                <a16:creationId xmlns:a16="http://schemas.microsoft.com/office/drawing/2014/main" id="{F6053E8B-237B-0945-95E9-924C5D096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867" y="4902686"/>
            <a:ext cx="1395214" cy="84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44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2010-2014</a:t>
            </a:r>
          </a:p>
        </p:txBody>
      </p:sp>
      <p:sp>
        <p:nvSpPr>
          <p:cNvPr id="331783" name="TextBox 1">
            <a:extLst>
              <a:ext uri="{FF2B5EF4-FFF2-40B4-BE49-F238E27FC236}">
                <a16:creationId xmlns:a16="http://schemas.microsoft.com/office/drawing/2014/main" id="{485474ED-556F-F046-9ABD-ACC5A1945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609" y="3963905"/>
            <a:ext cx="2220247" cy="4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4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state</a:t>
            </a:r>
          </a:p>
        </p:txBody>
      </p:sp>
      <p:sp>
        <p:nvSpPr>
          <p:cNvPr id="331784" name="TextBox 6">
            <a:extLst>
              <a:ext uri="{FF2B5EF4-FFF2-40B4-BE49-F238E27FC236}">
                <a16:creationId xmlns:a16="http://schemas.microsoft.com/office/drawing/2014/main" id="{6ACFAC77-70C9-F44C-8DBA-710DEF144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73" y="3894792"/>
            <a:ext cx="1144680" cy="5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9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331785" name="TextBox 7">
            <a:extLst>
              <a:ext uri="{FF2B5EF4-FFF2-40B4-BE49-F238E27FC236}">
                <a16:creationId xmlns:a16="http://schemas.microsoft.com/office/drawing/2014/main" id="{988500DC-0B6D-D64E-ACF9-4E428893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5" y="3913509"/>
            <a:ext cx="1144679" cy="5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9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331786" name="TextBox 8">
            <a:extLst>
              <a:ext uri="{FF2B5EF4-FFF2-40B4-BE49-F238E27FC236}">
                <a16:creationId xmlns:a16="http://schemas.microsoft.com/office/drawing/2014/main" id="{0AA1BAA7-2E76-654B-AAAC-A33AAD473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98" y="3899111"/>
            <a:ext cx="1144680" cy="5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90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331787" name="TextBox 9">
            <a:extLst>
              <a:ext uri="{FF2B5EF4-FFF2-40B4-BE49-F238E27FC236}">
                <a16:creationId xmlns:a16="http://schemas.microsoft.com/office/drawing/2014/main" id="{B7C5A9B5-46BE-B149-97EC-61A87A101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833" y="4005660"/>
            <a:ext cx="1146120" cy="4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4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nZEB</a:t>
            </a:r>
          </a:p>
        </p:txBody>
      </p:sp>
      <p:sp>
        <p:nvSpPr>
          <p:cNvPr id="331788" name="TextBox 19">
            <a:extLst>
              <a:ext uri="{FF2B5EF4-FFF2-40B4-BE49-F238E27FC236}">
                <a16:creationId xmlns:a16="http://schemas.microsoft.com/office/drawing/2014/main" id="{1B5DE260-122C-1842-863A-245DBCDA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69" y="3948066"/>
            <a:ext cx="1395213" cy="84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4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2015-2020</a:t>
            </a:r>
          </a:p>
        </p:txBody>
      </p:sp>
      <p:sp>
        <p:nvSpPr>
          <p:cNvPr id="12302" name="TextBox 2">
            <a:extLst>
              <a:ext uri="{FF2B5EF4-FFF2-40B4-BE49-F238E27FC236}">
                <a16:creationId xmlns:a16="http://schemas.microsoft.com/office/drawing/2014/main" id="{8F27F82A-7F6A-FC46-A4B0-ACEDB8C19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953" y="2924334"/>
            <a:ext cx="610496" cy="4277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4579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31790" name="TextBox 21">
            <a:extLst>
              <a:ext uri="{FF2B5EF4-FFF2-40B4-BE49-F238E27FC236}">
                <a16:creationId xmlns:a16="http://schemas.microsoft.com/office/drawing/2014/main" id="{E11944DA-F822-404E-A838-16503E406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81" y="4325306"/>
            <a:ext cx="7255398" cy="4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6" tIns="45918" rIns="91846" bIns="45918">
            <a:spAutoFit/>
          </a:bodyPr>
          <a:lstStyle>
            <a:lvl1pPr defTabSz="504825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rgbClr val="0C2A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8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altLang="et-EE" sz="24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 </a:t>
            </a:r>
            <a:r>
              <a:rPr kumimoji="0" lang="en-US" altLang="et-EE" sz="24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more strict ventilation and other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A765D-E6D1-0942-863E-88F6AEBD9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796" y="5643915"/>
            <a:ext cx="2819400" cy="121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165940-0295-5D41-8766-7CF1B92611C2}"/>
              </a:ext>
            </a:extLst>
          </p:cNvPr>
          <p:cNvSpPr/>
          <p:nvPr/>
        </p:nvSpPr>
        <p:spPr>
          <a:xfrm>
            <a:off x="6617992" y="5607954"/>
            <a:ext cx="557400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Korterelamutes </a:t>
            </a:r>
            <a:r>
              <a:rPr lang="et-EE" sz="1600" b="1" dirty="0" err="1">
                <a:solidFill>
                  <a:srgbClr val="4F4C4E"/>
                </a:solidFill>
                <a:latin typeface="Verdana" charset="0"/>
              </a:rPr>
              <a:t>KredEx</a:t>
            </a: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-i toetus on olnud erakordselt tulemuslik:</a:t>
            </a:r>
          </a:p>
          <a:p>
            <a:pPr marL="11113"/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Euroopa parimad tulemused tervikrenoveerimisel</a:t>
            </a:r>
          </a:p>
          <a:p>
            <a:pPr marL="11113"/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2019 meede (30%) saavutas eelarveneutraalsuse (kahe eelarveaasta vaates, maksutulu 32%)</a:t>
            </a:r>
            <a:endParaRPr lang="et-EE" sz="1600" b="1" dirty="0">
              <a:solidFill>
                <a:srgbClr val="4F4C4E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9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433383" y="185351"/>
            <a:ext cx="10280821" cy="841585"/>
          </a:xfrm>
        </p:spPr>
        <p:txBody>
          <a:bodyPr/>
          <a:lstStyle/>
          <a:p>
            <a:r>
              <a:rPr lang="en-US" altLang="en-US" sz="28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Healthy buildings: First time in the history (large scale in the world) renovated apartments have adequate ventilation</a:t>
            </a:r>
            <a:br>
              <a:rPr lang="en-US" altLang="en-US" sz="28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altLang="en-US" sz="28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1952368" y="1348838"/>
            <a:ext cx="5021924" cy="4987390"/>
          </a:xfrm>
        </p:spPr>
        <p:txBody>
          <a:bodyPr/>
          <a:lstStyle/>
          <a:p>
            <a:r>
              <a:rPr lang="en-US" altLang="en-US" sz="1800" dirty="0"/>
              <a:t>Measurement protocols report required ventilation rates in all apartments </a:t>
            </a:r>
            <a:endParaRPr lang="en-US" altLang="en-US" sz="1800" u="sng" dirty="0"/>
          </a:p>
          <a:p>
            <a:r>
              <a:rPr lang="en-US" altLang="en-US" sz="1800" b="1" dirty="0"/>
              <a:t>Measured in operation, average of all apartments 0,57 h</a:t>
            </a:r>
            <a:r>
              <a:rPr lang="en-US" altLang="en-US" sz="1800" b="1" baseline="30000" dirty="0"/>
              <a:t>-1</a:t>
            </a:r>
            <a:endParaRPr lang="en-US" altLang="en-US" sz="1800" b="1" dirty="0"/>
          </a:p>
          <a:p>
            <a:r>
              <a:rPr lang="en-US" altLang="en-US" sz="1800" dirty="0"/>
              <a:t>According to ventilation system:</a:t>
            </a:r>
          </a:p>
          <a:p>
            <a:pPr lvl="1"/>
            <a:r>
              <a:rPr lang="en-US" altLang="en-US" sz="1600" b="1" dirty="0"/>
              <a:t>Heat recovery mechanical supply and extract (HRV) 0,73 h</a:t>
            </a:r>
            <a:r>
              <a:rPr lang="en-US" altLang="en-US" sz="1600" b="1" baseline="30000" dirty="0"/>
              <a:t>-1</a:t>
            </a:r>
            <a:endParaRPr lang="en-US" altLang="en-US" sz="1600" b="1" dirty="0"/>
          </a:p>
          <a:p>
            <a:pPr lvl="1"/>
            <a:r>
              <a:rPr lang="en-US" altLang="en-US" sz="1600" dirty="0"/>
              <a:t>Exhaust air heat pump (EHP) 0,32 h</a:t>
            </a:r>
            <a:r>
              <a:rPr lang="en-US" altLang="en-US" sz="1600" baseline="30000" dirty="0"/>
              <a:t>-1</a:t>
            </a:r>
            <a:r>
              <a:rPr lang="en-US" altLang="en-US" sz="1600" dirty="0"/>
              <a:t>  </a:t>
            </a:r>
          </a:p>
          <a:p>
            <a:pPr lvl="1"/>
            <a:r>
              <a:rPr lang="en-US" altLang="en-US" sz="1600" dirty="0"/>
              <a:t>Mechanical exhaust (ME) 0,32 h</a:t>
            </a:r>
            <a:r>
              <a:rPr lang="en-US" altLang="en-US" sz="1600" baseline="30000" dirty="0"/>
              <a:t>-1</a:t>
            </a:r>
          </a:p>
          <a:p>
            <a:r>
              <a:rPr lang="en-US" altLang="en-US" sz="1800" dirty="0"/>
              <a:t>Supply and extract air flows in the rooms in adequate level:</a:t>
            </a:r>
          </a:p>
          <a:p>
            <a:pPr lvl="1"/>
            <a:r>
              <a:rPr lang="en-US" altLang="en-US" sz="1600" dirty="0"/>
              <a:t>Bedrooms and living rooms 9 L/s</a:t>
            </a:r>
          </a:p>
          <a:p>
            <a:pPr lvl="1"/>
            <a:r>
              <a:rPr lang="en-US" altLang="en-US" sz="1600" dirty="0"/>
              <a:t>Bathrooms and toilets 11 L/s</a:t>
            </a:r>
          </a:p>
          <a:p>
            <a:pPr lvl="1"/>
            <a:r>
              <a:rPr lang="en-US" altLang="en-US" sz="1600" dirty="0"/>
              <a:t>Average per person 6 L/s, </a:t>
            </a:r>
            <a:r>
              <a:rPr lang="en-US" altLang="en-US" sz="1600" dirty="0" err="1"/>
              <a:t>pers</a:t>
            </a:r>
            <a:endParaRPr lang="en-US" altLang="en-US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52078" y="3350945"/>
          <a:ext cx="5089202" cy="156382"/>
        </p:xfrm>
        <a:graphic>
          <a:graphicData uri="http://schemas.openxmlformats.org/drawingml/2006/table">
            <a:tbl>
              <a:tblPr/>
              <a:tblGrid>
                <a:gridCol w="2543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3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87004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870042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8643" marR="58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87004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870042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8643" marR="58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5" y="1142532"/>
            <a:ext cx="3704957" cy="24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5" y="3717032"/>
            <a:ext cx="3724955" cy="261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602259-20EF-A04A-AFD3-B45564C0F351}"/>
              </a:ext>
            </a:extLst>
          </p:cNvPr>
          <p:cNvSpPr txBox="1"/>
          <p:nvPr/>
        </p:nvSpPr>
        <p:spPr>
          <a:xfrm>
            <a:off x="7608169" y="1648522"/>
            <a:ext cx="58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55849-00C7-F947-A834-530ED90C530C}"/>
              </a:ext>
            </a:extLst>
          </p:cNvPr>
          <p:cNvSpPr txBox="1"/>
          <p:nvPr/>
        </p:nvSpPr>
        <p:spPr>
          <a:xfrm>
            <a:off x="9264353" y="162880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EHP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24C73-6836-A248-93EA-ADFF6ADEDD4E}"/>
              </a:ext>
            </a:extLst>
          </p:cNvPr>
          <p:cNvSpPr txBox="1"/>
          <p:nvPr/>
        </p:nvSpPr>
        <p:spPr>
          <a:xfrm>
            <a:off x="10056440" y="1628800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66B56-982D-E247-913B-8AC14219C690}"/>
              </a:ext>
            </a:extLst>
          </p:cNvPr>
          <p:cNvSpPr txBox="1"/>
          <p:nvPr/>
        </p:nvSpPr>
        <p:spPr>
          <a:xfrm>
            <a:off x="7320137" y="4068362"/>
            <a:ext cx="2969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Supply air flow rates in bedrooms</a:t>
            </a:r>
          </a:p>
          <a:p>
            <a:r>
              <a:rPr lang="en-US" sz="1600" dirty="0"/>
              <a:t>and living rooms, L/s</a:t>
            </a:r>
          </a:p>
        </p:txBody>
      </p:sp>
    </p:spTree>
    <p:extLst>
      <p:ext uri="{BB962C8B-B14F-4D97-AF65-F5344CB8AC3E}">
        <p14:creationId xmlns:p14="http://schemas.microsoft.com/office/powerpoint/2010/main" val="198584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4BBDE-468E-3C45-95C9-79894FDAA1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lõpptarbimine</a:t>
            </a:r>
            <a:r>
              <a:rPr lang="en-US" dirty="0"/>
              <a:t> </a:t>
            </a:r>
            <a:r>
              <a:rPr lang="en-US" dirty="0" err="1"/>
              <a:t>EEstis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99718-43BF-6E42-999F-5F6289D56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438770"/>
            <a:ext cx="8802242" cy="47164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t-EE" sz="1800" dirty="0">
                <a:latin typeface="Arial" pitchFamily="34" charset="0"/>
              </a:rPr>
              <a:t>Energia lõpptarbimine 31...35 </a:t>
            </a:r>
            <a:r>
              <a:rPr lang="et-EE" altLang="et-EE" sz="1800" dirty="0" err="1">
                <a:latin typeface="Arial" pitchFamily="34" charset="0"/>
              </a:rPr>
              <a:t>TWh</a:t>
            </a:r>
            <a:r>
              <a:rPr lang="et-EE" altLang="et-EE" sz="1800" dirty="0">
                <a:latin typeface="Arial" pitchFamily="34" charset="0"/>
              </a:rPr>
              <a:t>/a (2004</a:t>
            </a:r>
            <a:r>
              <a:rPr lang="mr-IN" altLang="et-EE" sz="1800" dirty="0">
                <a:latin typeface="Arial" pitchFamily="34" charset="0"/>
              </a:rPr>
              <a:t>–</a:t>
            </a:r>
            <a:r>
              <a:rPr lang="et-EE" altLang="et-EE" sz="1800" dirty="0">
                <a:latin typeface="Arial" pitchFamily="34" charset="0"/>
              </a:rPr>
              <a:t>2018), viimastel aastatel tõusutrendis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t-EE" sz="1800" dirty="0">
                <a:latin typeface="Arial" pitchFamily="34" charset="0"/>
              </a:rPr>
              <a:t>Eluhoonetes stabiilne – meetmete mõju nähtav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t-EE" sz="1800" dirty="0">
                <a:latin typeface="Arial" pitchFamily="34" charset="0"/>
              </a:rPr>
              <a:t>Mitteeluhoonetes ca +50% viimase 15 aastaga – meetmete vajadus nähtav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88470-87E9-5544-A5BA-2191D93934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5" y="2606076"/>
            <a:ext cx="5399405" cy="297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81277-88F5-4141-BFDA-8AEB0D2FC2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30" y="2602266"/>
            <a:ext cx="5399405" cy="2979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181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7104224" cy="810888"/>
          </a:xfrm>
        </p:spPr>
        <p:txBody>
          <a:bodyPr/>
          <a:lstStyle/>
          <a:p>
            <a:r>
              <a:rPr lang="et-EE" altLang="en-US" dirty="0"/>
              <a:t>Korterelamute rekonstrueerimine</a:t>
            </a:r>
            <a:r>
              <a:rPr lang="en-US" altLang="en-US" dirty="0"/>
              <a:t> </a:t>
            </a:r>
            <a:r>
              <a:rPr lang="et-EE" altLang="en-US" dirty="0"/>
              <a:t>toetusega</a:t>
            </a:r>
          </a:p>
          <a:p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479423" y="1360163"/>
            <a:ext cx="5532687" cy="42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Keskmised maksumused: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C klassi rekonstrueerimine 280 €/m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Toetus 110 €/m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 (300 000 € korterelamu)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D klassi rekonstrueerimine 180 €/m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Toetus 50 €/m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 (130 000 € korterelamu)</a:t>
            </a: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Tervikliku rekonstrueerimise (C klass) puhul tehakse ka otsest energiasäästu mitte andvaid töid: rõdud, elekter, vesi ja kanalisatsioon jne.</a:t>
            </a: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t-EE" sz="10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Toetuse abil keskmisena rekonstrueeritud 110 korterelamut aastas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Turul oleks võimekust rekonstrueerida ~200 korterelamut aastas</a:t>
            </a:r>
            <a:endParaRPr lang="et-EE" sz="1600" b="1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Probleem</a:t>
            </a:r>
            <a:r>
              <a:rPr lang="en-US" sz="1600" b="1" dirty="0" err="1">
                <a:solidFill>
                  <a:srgbClr val="4F4C4E"/>
                </a:solidFill>
                <a:latin typeface="Verdana" charset="0"/>
              </a:rPr>
              <a:t>iks</a:t>
            </a: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 on toetusmeetme ebaühtlus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DD22E-700F-45AB-B1AB-0B17CDAF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10" y="1360157"/>
            <a:ext cx="6120000" cy="40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6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19761-CE09-44A6-9B62-59F79254B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1512278" cy="478336"/>
          </a:xfrm>
        </p:spPr>
        <p:txBody>
          <a:bodyPr/>
          <a:lstStyle/>
          <a:p>
            <a:r>
              <a:rPr lang="et-EE" altLang="en-US" dirty="0"/>
              <a:t>Korterelamute rekonstrueerimine - rekonstrueerimise maht</a:t>
            </a:r>
          </a:p>
          <a:p>
            <a:endParaRPr lang="et-EE" dirty="0"/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A44C27B1-E040-44A9-8665-D1B4E3072C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0727" y="1415268"/>
          <a:ext cx="6705469" cy="181822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62643">
                  <a:extLst>
                    <a:ext uri="{9D8B030D-6E8A-4147-A177-3AD203B41FA5}">
                      <a16:colId xmlns:a16="http://schemas.microsoft.com/office/drawing/2014/main" val="537013497"/>
                    </a:ext>
                  </a:extLst>
                </a:gridCol>
                <a:gridCol w="1971413">
                  <a:extLst>
                    <a:ext uri="{9D8B030D-6E8A-4147-A177-3AD203B41FA5}">
                      <a16:colId xmlns:a16="http://schemas.microsoft.com/office/drawing/2014/main" val="1919825844"/>
                    </a:ext>
                  </a:extLst>
                </a:gridCol>
                <a:gridCol w="1971413">
                  <a:extLst>
                    <a:ext uri="{9D8B030D-6E8A-4147-A177-3AD203B41FA5}">
                      <a16:colId xmlns:a16="http://schemas.microsoft.com/office/drawing/2014/main" val="1459261976"/>
                    </a:ext>
                  </a:extLst>
                </a:gridCol>
              </a:tblGrid>
              <a:tr h="314682">
                <a:tc>
                  <a:txBody>
                    <a:bodyPr/>
                    <a:lstStyle/>
                    <a:p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Korterelamud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Pindala, mln m</a:t>
                      </a:r>
                      <a:r>
                        <a:rPr lang="et-EE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37239"/>
                  </a:ext>
                </a:extLst>
              </a:tr>
              <a:tr h="351539">
                <a:tc>
                  <a:txBody>
                    <a:bodyPr/>
                    <a:lstStyle/>
                    <a:p>
                      <a:r>
                        <a:rPr lang="et-EE" sz="1200" dirty="0"/>
                        <a:t>Kasutusel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1161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Langeb välja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34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Rekonstrueeritud (toetusega)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7417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dirty="0"/>
                        <a:t>Rekonstrueeritud (toetuseta)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t-EE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0460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t-EE" sz="1200" b="1" dirty="0"/>
                        <a:t>Rekonstrueerida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b="1" dirty="0"/>
                        <a:t>14 000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b="1" dirty="0"/>
                        <a:t>1</a:t>
                      </a:r>
                      <a:r>
                        <a:rPr lang="en-US" sz="1200" b="1" dirty="0"/>
                        <a:t>8</a:t>
                      </a:r>
                      <a:endParaRPr lang="et-E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11384"/>
                  </a:ext>
                </a:extLst>
              </a:tr>
            </a:tbl>
          </a:graphicData>
        </a:graphic>
      </p:graphicFrame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222DB6D-C57A-4403-8FA2-560D4A2F03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2469" y="3821538"/>
          <a:ext cx="8044182" cy="177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55667">
                  <a:extLst>
                    <a:ext uri="{9D8B030D-6E8A-4147-A177-3AD203B41FA5}">
                      <a16:colId xmlns:a16="http://schemas.microsoft.com/office/drawing/2014/main" val="537013497"/>
                    </a:ext>
                  </a:extLst>
                </a:gridCol>
                <a:gridCol w="1278876">
                  <a:extLst>
                    <a:ext uri="{9D8B030D-6E8A-4147-A177-3AD203B41FA5}">
                      <a16:colId xmlns:a16="http://schemas.microsoft.com/office/drawing/2014/main" val="752775831"/>
                    </a:ext>
                  </a:extLst>
                </a:gridCol>
                <a:gridCol w="1783411">
                  <a:extLst>
                    <a:ext uri="{9D8B030D-6E8A-4147-A177-3AD203B41FA5}">
                      <a16:colId xmlns:a16="http://schemas.microsoft.com/office/drawing/2014/main" val="87787622"/>
                    </a:ext>
                  </a:extLst>
                </a:gridCol>
                <a:gridCol w="1334733">
                  <a:extLst>
                    <a:ext uri="{9D8B030D-6E8A-4147-A177-3AD203B41FA5}">
                      <a16:colId xmlns:a16="http://schemas.microsoft.com/office/drawing/2014/main" val="1919825844"/>
                    </a:ext>
                  </a:extLst>
                </a:gridCol>
                <a:gridCol w="1491495">
                  <a:extLst>
                    <a:ext uri="{9D8B030D-6E8A-4147-A177-3AD203B41FA5}">
                      <a16:colId xmlns:a16="http://schemas.microsoft.com/office/drawing/2014/main" val="1459261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t-EE" sz="1200" noProof="0" dirty="0"/>
                        <a:t>Korterelamute rekonstrueerimine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Hoonete arv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Hoonete pindala, mln m</a:t>
                      </a:r>
                      <a:r>
                        <a:rPr lang="et-EE" sz="1200" baseline="30000" noProof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Aastane rek. arv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Aastas rek. pindala, m</a:t>
                      </a:r>
                      <a:r>
                        <a:rPr lang="et-EE" sz="1200" baseline="30000" noProof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37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t-EE" sz="1200" noProof="0" dirty="0"/>
                        <a:t>Maakondade</a:t>
                      </a:r>
                      <a:r>
                        <a:rPr lang="et-EE" sz="1200" baseline="0" noProof="0" dirty="0"/>
                        <a:t> ja piirkondade keskused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</a:t>
                      </a:r>
                      <a:r>
                        <a:rPr lang="en-US" sz="1200" noProof="0" dirty="0"/>
                        <a:t>1</a:t>
                      </a:r>
                      <a:r>
                        <a:rPr lang="et-EE" sz="1200" noProof="0" dirty="0"/>
                        <a:t>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</a:t>
                      </a:r>
                      <a:r>
                        <a:rPr lang="en-US" sz="1200" noProof="0" dirty="0"/>
                        <a:t>6</a:t>
                      </a:r>
                      <a:endParaRPr lang="et-EE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37</a:t>
                      </a:r>
                      <a:r>
                        <a:rPr lang="et-EE" sz="12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53</a:t>
                      </a:r>
                      <a:r>
                        <a:rPr lang="et-EE" sz="1200" noProof="0" dirty="0"/>
                        <a:t>0 000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1161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t-EE" sz="1200" noProof="0" dirty="0" err="1"/>
                        <a:t>Linnalähivöönd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5</a:t>
                      </a:r>
                      <a:r>
                        <a:rPr lang="et-EE" sz="1200" noProof="0" dirty="0"/>
                        <a:t>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34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 err="1"/>
                        <a:t>Siirdevöönd</a:t>
                      </a:r>
                      <a:r>
                        <a:rPr lang="en-US" sz="1200" noProof="0" dirty="0"/>
                        <a:t> ja </a:t>
                      </a:r>
                      <a:r>
                        <a:rPr lang="en-US" sz="1200" noProof="0" dirty="0" err="1"/>
                        <a:t>äärealad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1000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0,8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30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25 000</a:t>
                      </a:r>
                      <a:endParaRPr lang="et-EE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95437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14 000</a:t>
                      </a:r>
                      <a:endParaRPr lang="et-EE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18</a:t>
                      </a:r>
                      <a:endParaRPr lang="et-EE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460</a:t>
                      </a:r>
                      <a:endParaRPr lang="et-EE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600 000</a:t>
                      </a:r>
                      <a:endParaRPr lang="et-EE" sz="12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70148"/>
                  </a:ext>
                </a:extLst>
              </a:tr>
            </a:tbl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57A93D-62C1-4D84-9E5E-6FE3185D3D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727" y="1102887"/>
            <a:ext cx="5091986" cy="239213"/>
          </a:xfrm>
        </p:spPr>
        <p:txBody>
          <a:bodyPr/>
          <a:lstStyle/>
          <a:p>
            <a:pPr lvl="0"/>
            <a:r>
              <a:rPr lang="en-US" b="1" dirty="0" err="1"/>
              <a:t>Korter</a:t>
            </a:r>
            <a:r>
              <a:rPr lang="et-EE" b="1" dirty="0"/>
              <a:t>elamute hetkeseis:</a:t>
            </a:r>
          </a:p>
          <a:p>
            <a:pPr marL="0" lvl="0" indent="0"/>
            <a:endParaRPr lang="et-EE" sz="10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9189AB-3673-4377-A35F-A74E058F94A6}"/>
              </a:ext>
            </a:extLst>
          </p:cNvPr>
          <p:cNvSpPr txBox="1">
            <a:spLocks/>
          </p:cNvSpPr>
          <p:nvPr/>
        </p:nvSpPr>
        <p:spPr>
          <a:xfrm>
            <a:off x="575903" y="3501539"/>
            <a:ext cx="8367962" cy="239213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 baseline="0">
                <a:solidFill>
                  <a:srgbClr val="4F4C4E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b="1" dirty="0"/>
              <a:t>Korterelamud rekonstrueeritakse aastaks 2050 lineaarse protsessina:</a:t>
            </a:r>
          </a:p>
          <a:p>
            <a:pPr marL="0" indent="0"/>
            <a:endParaRPr lang="et-EE" sz="1000" dirty="0"/>
          </a:p>
        </p:txBody>
      </p:sp>
    </p:spTree>
    <p:extLst>
      <p:ext uri="{BB962C8B-B14F-4D97-AF65-F5344CB8AC3E}">
        <p14:creationId xmlns:p14="http://schemas.microsoft.com/office/powerpoint/2010/main" val="3696210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19761-CE09-44A6-9B62-59F79254B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8917124" cy="755228"/>
          </a:xfrm>
        </p:spPr>
        <p:txBody>
          <a:bodyPr/>
          <a:lstStyle/>
          <a:p>
            <a:r>
              <a:rPr lang="et-EE" altLang="en-US" dirty="0"/>
              <a:t>Korterelamute rekonstrueerimine - </a:t>
            </a:r>
            <a:r>
              <a:rPr lang="en-US" altLang="en-US" dirty="0" err="1"/>
              <a:t>rahastus</a:t>
            </a:r>
            <a:endParaRPr lang="et-EE" altLang="en-US" dirty="0"/>
          </a:p>
          <a:p>
            <a:endParaRPr lang="et-EE" dirty="0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222DB6D-C57A-4403-8FA2-560D4A2F03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9424" y="1909452"/>
          <a:ext cx="11442609" cy="2116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90199">
                  <a:extLst>
                    <a:ext uri="{9D8B030D-6E8A-4147-A177-3AD203B41FA5}">
                      <a16:colId xmlns:a16="http://schemas.microsoft.com/office/drawing/2014/main" val="537013497"/>
                    </a:ext>
                  </a:extLst>
                </a:gridCol>
                <a:gridCol w="1053737">
                  <a:extLst>
                    <a:ext uri="{9D8B030D-6E8A-4147-A177-3AD203B41FA5}">
                      <a16:colId xmlns:a16="http://schemas.microsoft.com/office/drawing/2014/main" val="752775831"/>
                    </a:ext>
                  </a:extLst>
                </a:gridCol>
                <a:gridCol w="1153105">
                  <a:extLst>
                    <a:ext uri="{9D8B030D-6E8A-4147-A177-3AD203B41FA5}">
                      <a16:colId xmlns:a16="http://schemas.microsoft.com/office/drawing/2014/main" val="1919825844"/>
                    </a:ext>
                  </a:extLst>
                </a:gridCol>
                <a:gridCol w="1407215">
                  <a:extLst>
                    <a:ext uri="{9D8B030D-6E8A-4147-A177-3AD203B41FA5}">
                      <a16:colId xmlns:a16="http://schemas.microsoft.com/office/drawing/2014/main" val="2181223158"/>
                    </a:ext>
                  </a:extLst>
                </a:gridCol>
                <a:gridCol w="1433941">
                  <a:extLst>
                    <a:ext uri="{9D8B030D-6E8A-4147-A177-3AD203B41FA5}">
                      <a16:colId xmlns:a16="http://schemas.microsoft.com/office/drawing/2014/main" val="2397953022"/>
                    </a:ext>
                  </a:extLst>
                </a:gridCol>
                <a:gridCol w="1533876">
                  <a:extLst>
                    <a:ext uri="{9D8B030D-6E8A-4147-A177-3AD203B41FA5}">
                      <a16:colId xmlns:a16="http://schemas.microsoft.com/office/drawing/2014/main" val="3956887037"/>
                    </a:ext>
                  </a:extLst>
                </a:gridCol>
                <a:gridCol w="2370536">
                  <a:extLst>
                    <a:ext uri="{9D8B030D-6E8A-4147-A177-3AD203B41FA5}">
                      <a16:colId xmlns:a16="http://schemas.microsoft.com/office/drawing/2014/main" val="6676504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t-EE" sz="1200" noProof="0"/>
                        <a:t>Korterelamute rekonstrueerimine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Hoonete arv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Aastane rek. arv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Keskmine maksumus,€*</a:t>
                      </a:r>
                      <a:endParaRPr lang="et-EE" sz="1200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 Maksumus aastas, mln €</a:t>
                      </a:r>
                      <a:endParaRPr lang="et-EE" sz="1200" baseline="30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 Toetus aastas, mln €</a:t>
                      </a:r>
                      <a:endParaRPr lang="et-EE" sz="1200" baseline="30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Finantseerimise meede</a:t>
                      </a:r>
                      <a:endParaRPr lang="et-EE" sz="1200" baseline="30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37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t-EE" sz="1200" baseline="0" noProof="0"/>
                        <a:t>Keskused – kõikide elamute terviklik rekonstrueerimine</a:t>
                      </a:r>
                      <a:endParaRPr lang="et-EE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11 000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350…400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70</a:t>
                      </a:r>
                      <a:r>
                        <a:rPr lang="et-EE" sz="1200" noProof="0" dirty="0"/>
                        <a:t>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2</a:t>
                      </a:r>
                      <a:r>
                        <a:rPr lang="en-US" sz="1200" noProof="0" dirty="0"/>
                        <a:t>5</a:t>
                      </a:r>
                      <a:r>
                        <a:rPr lang="et-EE" sz="1200" noProof="0" dirty="0"/>
                        <a:t>0…</a:t>
                      </a:r>
                      <a:r>
                        <a:rPr lang="en-US" sz="1200" noProof="0" dirty="0"/>
                        <a:t>280</a:t>
                      </a:r>
                      <a:endParaRPr lang="et-EE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</a:t>
                      </a:r>
                      <a:r>
                        <a:rPr lang="en-US" sz="1200" noProof="0" dirty="0"/>
                        <a:t>00</a:t>
                      </a:r>
                      <a:r>
                        <a:rPr lang="et-EE" sz="1200" noProof="0" dirty="0"/>
                        <a:t>…1</a:t>
                      </a:r>
                      <a:r>
                        <a:rPr lang="en-US" sz="1200" noProof="0" dirty="0"/>
                        <a:t>20</a:t>
                      </a:r>
                      <a:endParaRPr lang="et-EE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Toetus (40%), laen ja käendus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1161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t-EE" sz="1200" baseline="0" noProof="0" dirty="0"/>
                        <a:t>Keskused – 50% elamute terviklik rekonstrueerimine**</a:t>
                      </a:r>
                      <a:endParaRPr lang="et-E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11 000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</a:t>
                      </a:r>
                      <a:r>
                        <a:rPr lang="en-US" sz="1200" noProof="0" dirty="0"/>
                        <a:t>50</a:t>
                      </a:r>
                      <a:r>
                        <a:rPr lang="et-EE" sz="1200" noProof="0" dirty="0"/>
                        <a:t>…200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70</a:t>
                      </a:r>
                      <a:r>
                        <a:rPr lang="et-EE" sz="1200" noProof="0" dirty="0"/>
                        <a:t>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1</a:t>
                      </a:r>
                      <a:r>
                        <a:rPr lang="en-US" sz="1200" noProof="0" dirty="0"/>
                        <a:t>1</a:t>
                      </a:r>
                      <a:r>
                        <a:rPr lang="et-EE" sz="1200" noProof="0" dirty="0"/>
                        <a:t>0…1</a:t>
                      </a:r>
                      <a:r>
                        <a:rPr lang="en-US" sz="1200" noProof="0" dirty="0"/>
                        <a:t>4</a:t>
                      </a:r>
                      <a:r>
                        <a:rPr lang="et-EE" sz="12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50…60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Toetus (40%), laen ja käendus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3334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t-EE" sz="1200" noProof="0"/>
                        <a:t>Linnalähivöönd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50…100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4</a:t>
                      </a:r>
                      <a:r>
                        <a:rPr lang="et-EE" sz="1200" noProof="0" dirty="0"/>
                        <a:t>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20</a:t>
                      </a:r>
                      <a:r>
                        <a:rPr lang="et-EE" sz="1200" noProof="0" dirty="0"/>
                        <a:t>…</a:t>
                      </a:r>
                      <a:r>
                        <a:rPr lang="en-US" sz="1200" noProof="0" dirty="0"/>
                        <a:t>4</a:t>
                      </a:r>
                      <a:r>
                        <a:rPr lang="et-EE" sz="1200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Laen ja käendus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95437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t-EE" sz="1200" noProof="0"/>
                        <a:t>Siirdevöönd ja äärealad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30…50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50 000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2…3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/>
                        <a:t>0,5…1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noProof="0" dirty="0"/>
                        <a:t>Toetus (25%), laen ja käendus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70148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9189AB-3673-4377-A35F-A74E058F94A6}"/>
              </a:ext>
            </a:extLst>
          </p:cNvPr>
          <p:cNvSpPr txBox="1">
            <a:spLocks/>
          </p:cNvSpPr>
          <p:nvPr/>
        </p:nvSpPr>
        <p:spPr>
          <a:xfrm>
            <a:off x="479424" y="1555327"/>
            <a:ext cx="7323455" cy="239213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 baseline="0">
                <a:solidFill>
                  <a:srgbClr val="4F4C4E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b="1" dirty="0"/>
              <a:t>Erinevatele piirkondadele erinevad meetmed:</a:t>
            </a:r>
          </a:p>
          <a:p>
            <a:pPr marL="0" indent="0"/>
            <a:endParaRPr lang="et-EE" sz="10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0FD3E6-9018-416C-86CA-4DA4D9267A36}"/>
              </a:ext>
            </a:extLst>
          </p:cNvPr>
          <p:cNvSpPr txBox="1">
            <a:spLocks/>
          </p:cNvSpPr>
          <p:nvPr/>
        </p:nvSpPr>
        <p:spPr>
          <a:xfrm>
            <a:off x="548224" y="4256075"/>
            <a:ext cx="10842587" cy="58052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 baseline="0">
                <a:solidFill>
                  <a:srgbClr val="4F4C4E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t-EE" sz="1200" dirty="0"/>
              <a:t>*Maksumused põhinevad korterelamute toetusmeetme statistikal.</a:t>
            </a:r>
          </a:p>
          <a:p>
            <a:r>
              <a:rPr lang="en-US" sz="1200" dirty="0"/>
              <a:t>*</a:t>
            </a:r>
            <a:r>
              <a:rPr lang="et-EE" sz="1200" dirty="0"/>
              <a:t>*St</a:t>
            </a:r>
            <a:r>
              <a:rPr lang="en-US" sz="1200" dirty="0"/>
              <a:t>s</a:t>
            </a:r>
            <a:r>
              <a:rPr lang="et-EE" sz="1200" dirty="0" err="1"/>
              <a:t>enaarium</a:t>
            </a:r>
            <a:r>
              <a:rPr lang="et-EE" sz="1200" dirty="0"/>
              <a:t> põhineb eeldusel, et jätkub praegune trend ja suurusjärgus pooled korterelamud rekonstrueeritakse toetust kasutamata.</a:t>
            </a:r>
          </a:p>
          <a:p>
            <a:pPr marL="0" indent="0"/>
            <a:endParaRPr lang="et-EE" sz="800" dirty="0"/>
          </a:p>
        </p:txBody>
      </p:sp>
    </p:spTree>
    <p:extLst>
      <p:ext uri="{BB962C8B-B14F-4D97-AF65-F5344CB8AC3E}">
        <p14:creationId xmlns:p14="http://schemas.microsoft.com/office/powerpoint/2010/main" val="2363655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37701B-01CD-9E49-86B4-06EF395CE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9714442" cy="755228"/>
          </a:xfrm>
        </p:spPr>
        <p:txBody>
          <a:bodyPr/>
          <a:lstStyle/>
          <a:p>
            <a:r>
              <a:rPr lang="et-EE" dirty="0"/>
              <a:t>Rekonstrueerimisel saavutatav energiasääst</a:t>
            </a:r>
            <a:r>
              <a:rPr lang="en-US" dirty="0"/>
              <a:t> 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E4F70-73E6-B64F-A73A-0B1A9A638C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628776"/>
            <a:ext cx="9410700" cy="4716462"/>
          </a:xfrm>
        </p:spPr>
        <p:txBody>
          <a:bodyPr/>
          <a:lstStyle/>
          <a:p>
            <a:pPr marL="0" indent="0"/>
            <a:r>
              <a:rPr lang="et-EE" dirty="0"/>
              <a:t>Rekonstrueerimisega väheneb soojusenergia kasutus 50% ja primaarenergia kasutus 30%</a:t>
            </a:r>
          </a:p>
          <a:p>
            <a:pPr marL="0" indent="0"/>
            <a:r>
              <a:rPr lang="et-EE" dirty="0"/>
              <a:t>Energiakasutuse muutus</a:t>
            </a:r>
            <a:r>
              <a:rPr lang="en-US" dirty="0"/>
              <a:t> kWh/(m</a:t>
            </a:r>
            <a:r>
              <a:rPr lang="en-US" baseline="30000" dirty="0"/>
              <a:t>2</a:t>
            </a:r>
            <a:r>
              <a:rPr lang="en-US" dirty="0"/>
              <a:t> a), KEK </a:t>
            </a:r>
            <a:r>
              <a:rPr lang="en-US" dirty="0" err="1"/>
              <a:t>kaalumisteguritega</a:t>
            </a:r>
            <a:r>
              <a:rPr lang="en-US" dirty="0"/>
              <a:t> 0,6 ja 2,0</a:t>
            </a:r>
            <a:r>
              <a:rPr lang="et-EE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93114-00F9-F94F-8AB6-131E30A9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2272147"/>
            <a:ext cx="9857827" cy="45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6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4C9335-F63E-BD41-BB5D-450A9941A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353328"/>
            <a:ext cx="10494517" cy="810888"/>
          </a:xfrm>
        </p:spPr>
        <p:txBody>
          <a:bodyPr/>
          <a:lstStyle/>
          <a:p>
            <a:r>
              <a:rPr lang="et-EE" altLang="en-US" dirty="0"/>
              <a:t>Rekonstrueerimise kitsaskohad – kinnisvara väärtus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C2726-A750-2041-B6A6-4ED968A9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88" y="734972"/>
            <a:ext cx="8384721" cy="5946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95D88-3186-6840-B589-4F91F85BE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1" y="3360996"/>
            <a:ext cx="3835400" cy="2362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679D56-6BB3-C14F-AD6A-7D65EE18A6AB}"/>
              </a:ext>
            </a:extLst>
          </p:cNvPr>
          <p:cNvCxnSpPr>
            <a:cxnSpLocks/>
          </p:cNvCxnSpPr>
          <p:nvPr/>
        </p:nvCxnSpPr>
        <p:spPr>
          <a:xfrm>
            <a:off x="71931" y="4678872"/>
            <a:ext cx="3835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1A494-CD9B-1B43-A034-EF6FC1B16F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548" y="1522803"/>
            <a:ext cx="3332555" cy="4822436"/>
          </a:xfrm>
        </p:spPr>
        <p:txBody>
          <a:bodyPr/>
          <a:lstStyle/>
          <a:p>
            <a:r>
              <a:rPr lang="et-EE" dirty="0"/>
              <a:t>Eesti korterelamute paiknemine kinnisvara väärtustsoonide järgi (Lauri Lihtmaa 2018)</a:t>
            </a:r>
          </a:p>
          <a:p>
            <a:endParaRPr lang="et-EE" dirty="0"/>
          </a:p>
          <a:p>
            <a:r>
              <a:rPr lang="et-EE" dirty="0"/>
              <a:t>Madalama kinnisvaraväärtusega majad langevad kasutusest välja</a:t>
            </a:r>
          </a:p>
        </p:txBody>
      </p:sp>
    </p:spTree>
    <p:extLst>
      <p:ext uri="{BB962C8B-B14F-4D97-AF65-F5344CB8AC3E}">
        <p14:creationId xmlns:p14="http://schemas.microsoft.com/office/powerpoint/2010/main" val="4133463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03126-2F1F-214B-A2FE-73DF1001A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DDE11-D128-0A4A-A1D5-B8FEA433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67" y="651809"/>
            <a:ext cx="10158342" cy="6044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47D17A-49FB-844E-9F5B-ABBF2D75AE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Elamufondi arendamise vajadus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64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Prognoos aastaks 2050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805343" y="1413944"/>
            <a:ext cx="4485985" cy="386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Elamufondi väljalangevuse prognoos:</a:t>
            </a:r>
            <a:endParaRPr lang="en-US" sz="1600" dirty="0">
              <a:solidFill>
                <a:srgbClr val="4F4C4E"/>
              </a:solidFill>
              <a:latin typeface="+mn-lt"/>
            </a:endParaRPr>
          </a:p>
          <a:p>
            <a:pPr lvl="0"/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pPr lvl="0"/>
            <a:r>
              <a:rPr lang="et-EE" sz="1600" b="1" dirty="0">
                <a:solidFill>
                  <a:srgbClr val="4F4C4E"/>
                </a:solidFill>
                <a:latin typeface="Verdana"/>
              </a:rPr>
              <a:t>Korterelamud</a:t>
            </a:r>
            <a:r>
              <a:rPr lang="et-EE" sz="1600" dirty="0">
                <a:solidFill>
                  <a:srgbClr val="4F4C4E"/>
                </a:solidFill>
                <a:latin typeface="Verdana"/>
              </a:rPr>
              <a:t>:</a:t>
            </a:r>
          </a:p>
          <a:p>
            <a:pPr lvl="0">
              <a:spcBef>
                <a:spcPts val="600"/>
              </a:spcBef>
            </a:pPr>
            <a:r>
              <a:rPr lang="et-EE" sz="1600" dirty="0">
                <a:solidFill>
                  <a:srgbClr val="4F4C4E"/>
                </a:solidFill>
                <a:latin typeface="Verdana"/>
              </a:rPr>
              <a:t>Kasutusest langeb välja ~20% korterelamutest: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/>
              </a:rPr>
              <a:t>~5000 hoonet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/>
              </a:rPr>
              <a:t>~5 mln m</a:t>
            </a:r>
            <a:r>
              <a:rPr lang="et-EE" sz="1600" baseline="30000" dirty="0">
                <a:solidFill>
                  <a:srgbClr val="4F4C4E"/>
                </a:solidFill>
                <a:latin typeface="Verdana"/>
              </a:rPr>
              <a:t>2</a:t>
            </a:r>
          </a:p>
          <a:p>
            <a:pPr lvl="0"/>
            <a:endParaRPr lang="en-US" sz="1600" dirty="0">
              <a:solidFill>
                <a:srgbClr val="4F4C4E"/>
              </a:solidFill>
              <a:latin typeface="Verdana"/>
            </a:endParaRPr>
          </a:p>
          <a:p>
            <a:pPr lvl="0"/>
            <a:r>
              <a:rPr lang="et-EE" sz="1600" dirty="0">
                <a:solidFill>
                  <a:srgbClr val="4F4C4E"/>
                </a:solidFill>
                <a:latin typeface="Verdana"/>
              </a:rPr>
              <a:t>Arvuliselt äärealadest ja siirdevööndist, pindalaliselt ühtlaselt: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Verdana"/>
              </a:rPr>
              <a:t>Keskused 	1000	(1,5 mln m</a:t>
            </a:r>
            <a:r>
              <a:rPr lang="et-EE" sz="1400" baseline="30000" dirty="0">
                <a:solidFill>
                  <a:srgbClr val="4F4C4E"/>
                </a:solidFill>
                <a:latin typeface="Verdana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 err="1">
                <a:solidFill>
                  <a:srgbClr val="4F4C4E"/>
                </a:solidFill>
                <a:latin typeface="Verdana"/>
              </a:rPr>
              <a:t>Lähivöönd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	1000	(0,7 mln m</a:t>
            </a:r>
            <a:r>
              <a:rPr lang="et-EE" sz="1400" baseline="30000" dirty="0">
                <a:solidFill>
                  <a:srgbClr val="4F4C4E"/>
                </a:solidFill>
                <a:latin typeface="Verdana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Verdana"/>
              </a:rPr>
              <a:t>Siirdevöönd	2000	(1,4 mln m</a:t>
            </a:r>
            <a:r>
              <a:rPr lang="et-EE" sz="1400" baseline="30000" dirty="0">
                <a:solidFill>
                  <a:srgbClr val="4F4C4E"/>
                </a:solidFill>
                <a:latin typeface="Verdana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Verdana"/>
              </a:rPr>
              <a:t>Ääreala	2000	(1,4 mln m</a:t>
            </a:r>
            <a:r>
              <a:rPr lang="et-EE" sz="1400" baseline="30000" dirty="0">
                <a:solidFill>
                  <a:srgbClr val="4F4C4E"/>
                </a:solidFill>
                <a:latin typeface="Verdana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1600" baseline="30000" dirty="0">
              <a:solidFill>
                <a:srgbClr val="4F4C4E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A3EC4-2B26-43BD-9783-56B1818DD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322" y="1360162"/>
            <a:ext cx="687660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71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Prognoos aastaks 2050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722079" y="1413944"/>
            <a:ext cx="4496097" cy="3737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Elamufondi väljalangevuse prognoos:</a:t>
            </a:r>
            <a:endParaRPr lang="en-US" sz="1600" dirty="0">
              <a:solidFill>
                <a:srgbClr val="4F4C4E"/>
              </a:solidFill>
              <a:latin typeface="+mn-lt"/>
            </a:endParaRPr>
          </a:p>
          <a:p>
            <a:pPr lvl="0"/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pPr lvl="0"/>
            <a:r>
              <a:rPr lang="et-EE" sz="1600" b="1" dirty="0">
                <a:solidFill>
                  <a:srgbClr val="4F4C4E"/>
                </a:solidFill>
                <a:latin typeface="+mn-lt"/>
              </a:rPr>
              <a:t>Väikeelamud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:</a:t>
            </a:r>
          </a:p>
          <a:p>
            <a:pPr lvl="0">
              <a:spcBef>
                <a:spcPts val="600"/>
              </a:spcBef>
            </a:pPr>
            <a:r>
              <a:rPr lang="et-EE" sz="1600" dirty="0">
                <a:solidFill>
                  <a:srgbClr val="4F4C4E"/>
                </a:solidFill>
                <a:latin typeface="+mn-lt"/>
              </a:rPr>
              <a:t>Kasutusest langeb välja ~25% väikeelamutest: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</a:rPr>
              <a:t>~4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1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 000 hoonet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+mn-lt"/>
              </a:rPr>
              <a:t>~5 mln m</a:t>
            </a:r>
            <a:r>
              <a:rPr lang="et-EE" sz="1600" baseline="30000" dirty="0">
                <a:solidFill>
                  <a:srgbClr val="4F4C4E"/>
                </a:solidFill>
                <a:latin typeface="+mn-lt"/>
              </a:rPr>
              <a:t>2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1600" baseline="30000" dirty="0">
              <a:solidFill>
                <a:srgbClr val="4F4C4E"/>
              </a:solidFill>
              <a:latin typeface="+mn-lt"/>
            </a:endParaRPr>
          </a:p>
          <a:p>
            <a:pPr lvl="0"/>
            <a:r>
              <a:rPr lang="et-EE" sz="1600" dirty="0">
                <a:solidFill>
                  <a:srgbClr val="4F4C4E"/>
                </a:solidFill>
                <a:latin typeface="+mn-lt"/>
              </a:rPr>
              <a:t>Peamiselt </a:t>
            </a:r>
            <a:r>
              <a:rPr lang="en-US" sz="1600" dirty="0" err="1">
                <a:solidFill>
                  <a:srgbClr val="4F4C4E"/>
                </a:solidFill>
                <a:latin typeface="+mn-lt"/>
              </a:rPr>
              <a:t>äärealadelt</a:t>
            </a:r>
            <a:r>
              <a:rPr lang="en-US" sz="1600" dirty="0">
                <a:solidFill>
                  <a:srgbClr val="4F4C4E"/>
                </a:solidFill>
                <a:latin typeface="+mn-lt"/>
              </a:rPr>
              <a:t> ja </a:t>
            </a:r>
            <a:r>
              <a:rPr lang="en-US" sz="1600" dirty="0" err="1">
                <a:solidFill>
                  <a:srgbClr val="4F4C4E"/>
                </a:solidFill>
                <a:latin typeface="+mn-lt"/>
              </a:rPr>
              <a:t>siirdevööndist</a:t>
            </a:r>
            <a:r>
              <a:rPr lang="et-EE" sz="1600" dirty="0">
                <a:solidFill>
                  <a:srgbClr val="4F4C4E"/>
                </a:solidFill>
                <a:latin typeface="+mn-lt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Keskused 	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20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00	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(</a:t>
            </a:r>
            <a:r>
              <a:rPr lang="en-US" sz="1400" dirty="0">
                <a:solidFill>
                  <a:srgbClr val="4F4C4E"/>
                </a:solidFill>
                <a:latin typeface="Verdana"/>
              </a:rPr>
              <a:t>0,3 </a:t>
            </a:r>
            <a:r>
              <a:rPr lang="en-US" sz="1400" dirty="0" err="1">
                <a:solidFill>
                  <a:srgbClr val="4F4C4E"/>
                </a:solidFill>
                <a:latin typeface="Verdana"/>
              </a:rPr>
              <a:t>mln</a:t>
            </a:r>
            <a:r>
              <a:rPr lang="en-US" sz="1400" dirty="0">
                <a:solidFill>
                  <a:srgbClr val="4F4C4E"/>
                </a:solidFill>
                <a:latin typeface="Verdana"/>
              </a:rPr>
              <a:t> m</a:t>
            </a:r>
            <a:r>
              <a:rPr lang="en-US" sz="1400" baseline="30000" dirty="0">
                <a:solidFill>
                  <a:srgbClr val="4F4C4E"/>
                </a:solidFill>
                <a:latin typeface="Verdana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 err="1">
                <a:solidFill>
                  <a:srgbClr val="4F4C4E"/>
                </a:solidFill>
                <a:latin typeface="+mn-lt"/>
              </a:rPr>
              <a:t>Lähivöönd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	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20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00	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(</a:t>
            </a:r>
            <a:r>
              <a:rPr lang="en-US" sz="1400" dirty="0">
                <a:solidFill>
                  <a:srgbClr val="4F4C4E"/>
                </a:solidFill>
                <a:latin typeface="Verdana"/>
              </a:rPr>
              <a:t>0,2 </a:t>
            </a:r>
            <a:r>
              <a:rPr lang="en-US" sz="1400" dirty="0" err="1">
                <a:solidFill>
                  <a:srgbClr val="4F4C4E"/>
                </a:solidFill>
                <a:latin typeface="Verdana"/>
              </a:rPr>
              <a:t>mln</a:t>
            </a:r>
            <a:r>
              <a:rPr lang="en-US" sz="1400" dirty="0">
                <a:solidFill>
                  <a:srgbClr val="4F4C4E"/>
                </a:solidFill>
                <a:latin typeface="Verdana"/>
              </a:rPr>
              <a:t> m</a:t>
            </a:r>
            <a:r>
              <a:rPr lang="en-US" sz="1400" baseline="30000" dirty="0">
                <a:solidFill>
                  <a:srgbClr val="4F4C4E"/>
                </a:solidFill>
                <a:latin typeface="Verdana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Verdana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Siirdevöönd	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11 0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00	(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1,5 </a:t>
            </a:r>
            <a:r>
              <a:rPr lang="en-US" sz="1400" dirty="0" err="1">
                <a:solidFill>
                  <a:srgbClr val="4F4C4E"/>
                </a:solidFill>
                <a:latin typeface="+mn-lt"/>
              </a:rPr>
              <a:t>mln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 m</a:t>
            </a:r>
            <a:r>
              <a:rPr lang="en-US" sz="1400" baseline="30000" dirty="0">
                <a:solidFill>
                  <a:srgbClr val="4F4C4E"/>
                </a:solidFill>
                <a:latin typeface="+mn-lt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rgbClr val="4F4C4E"/>
                </a:solidFill>
                <a:latin typeface="+mn-lt"/>
              </a:rPr>
              <a:t>Ääreala	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26 0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00	(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3 </a:t>
            </a:r>
            <a:r>
              <a:rPr lang="en-US" sz="1400" dirty="0" err="1">
                <a:solidFill>
                  <a:srgbClr val="4F4C4E"/>
                </a:solidFill>
                <a:latin typeface="+mn-lt"/>
              </a:rPr>
              <a:t>mln</a:t>
            </a:r>
            <a:r>
              <a:rPr lang="en-US" sz="1400" dirty="0">
                <a:solidFill>
                  <a:srgbClr val="4F4C4E"/>
                </a:solidFill>
                <a:latin typeface="+mn-lt"/>
              </a:rPr>
              <a:t> m</a:t>
            </a:r>
            <a:r>
              <a:rPr lang="en-US" sz="1400" baseline="30000" dirty="0">
                <a:solidFill>
                  <a:srgbClr val="4F4C4E"/>
                </a:solidFill>
                <a:latin typeface="+mn-lt"/>
              </a:rPr>
              <a:t>2</a:t>
            </a:r>
            <a:r>
              <a:rPr lang="et-EE" sz="1400" dirty="0">
                <a:solidFill>
                  <a:srgbClr val="4F4C4E"/>
                </a:solidFill>
                <a:latin typeface="+mn-lt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1600" baseline="30000" dirty="0">
              <a:solidFill>
                <a:srgbClr val="4F4C4E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81B668-6FC7-4554-B420-61B7623D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170" y="1360162"/>
            <a:ext cx="687660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30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Korterelamute tühjenemine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964734" y="1413944"/>
            <a:ext cx="5131270" cy="466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Tühjenevad korterelamud on mitmetahuline probleem:</a:t>
            </a:r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pPr lvl="0"/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Tühjenevad esmajärjekorras toimepiirkondade äärealad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Korterelamu tühjenemine toimub järk-järgult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Tühjaks jäänud korteritega korterelamud ei suuda enam vajalikke remonttöid läbi viia</a:t>
            </a: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t-EE" sz="9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Võimalikud lahendused: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Hädapäraste tööde läbiviimise toetamine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Tühjenevatest hoonetest elanike ümber asustamine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Tühjaks jäänud hoonete lammutamine (omandi küsimused)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1600" baseline="30000" dirty="0">
              <a:solidFill>
                <a:srgbClr val="4F4C4E"/>
              </a:solidFill>
              <a:latin typeface="+mn-lt"/>
            </a:endParaRPr>
          </a:p>
        </p:txBody>
      </p:sp>
      <p:pic>
        <p:nvPicPr>
          <p:cNvPr id="6" name="Picture 5" descr="A large brick building with a grassy field&#10;&#10;Description automatically generated">
            <a:extLst>
              <a:ext uri="{FF2B5EF4-FFF2-40B4-BE49-F238E27FC236}">
                <a16:creationId xmlns:a16="http://schemas.microsoft.com/office/drawing/2014/main" id="{FDFD796F-A3C4-46D9-BD5F-25FB104C62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635" y="144075"/>
            <a:ext cx="5400000" cy="3038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4C6F0-76EA-4B45-A86A-F4FD5F88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634" y="3290162"/>
            <a:ext cx="5400000" cy="34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78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lammutustoetus</a:t>
            </a:r>
          </a:p>
          <a:p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479423" y="1360163"/>
            <a:ext cx="5879432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Lammutustoetus kohalikele omavalitsustele:</a:t>
            </a:r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Kasutusest väljalangenud elamu ning haridus- ja teadushoone osaline või täielik lammutamine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Toetuse määr kuni 70%</a:t>
            </a:r>
            <a:endParaRPr lang="en-US" sz="1600" dirty="0">
              <a:solidFill>
                <a:srgbClr val="4F4C4E"/>
              </a:solidFill>
              <a:latin typeface="Verdana" charset="0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Meede avati 2015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t-EE" sz="1600" dirty="0">
              <a:solidFill>
                <a:srgbClr val="4F4C4E"/>
              </a:solidFill>
              <a:latin typeface="Verdana" charset="0"/>
            </a:endParaRPr>
          </a:p>
          <a:p>
            <a:pPr lvl="0"/>
            <a:r>
              <a:rPr lang="et-EE" sz="1600" b="1" dirty="0">
                <a:solidFill>
                  <a:srgbClr val="4F4C4E"/>
                </a:solidFill>
                <a:latin typeface="Verdana"/>
              </a:rPr>
              <a:t>Tulemused:</a:t>
            </a:r>
            <a:endParaRPr lang="et-EE" sz="1600" dirty="0">
              <a:solidFill>
                <a:srgbClr val="4F4C4E"/>
              </a:solidFill>
              <a:latin typeface="Verdana" charset="0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75 lammutatud hoonet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Keskmine lammutamise maksumus 24 000 €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Keskmine toetus</a:t>
            </a:r>
            <a:r>
              <a:rPr lang="en-US" sz="1600" dirty="0">
                <a:solidFill>
                  <a:srgbClr val="4F4C4E"/>
                </a:solidFill>
                <a:latin typeface="Verdana" charset="0"/>
              </a:rPr>
              <a:t> 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lammutamiseks 16 000 €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t-EE" sz="16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Jätkuvalt vajalik</a:t>
            </a:r>
          </a:p>
        </p:txBody>
      </p:sp>
      <p:pic>
        <p:nvPicPr>
          <p:cNvPr id="8" name="Picture 7" descr="A large brick building&#10;&#10;Description automatically generated">
            <a:extLst>
              <a:ext uri="{FF2B5EF4-FFF2-40B4-BE49-F238E27FC236}">
                <a16:creationId xmlns:a16="http://schemas.microsoft.com/office/drawing/2014/main" id="{8DF36B1F-D741-48DD-921E-E2A4D5BCE3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98" y="549275"/>
            <a:ext cx="5400000" cy="3036364"/>
          </a:xfrm>
          <a:prstGeom prst="rect">
            <a:avLst/>
          </a:prstGeom>
        </p:spPr>
      </p:pic>
      <p:pic>
        <p:nvPicPr>
          <p:cNvPr id="10" name="Picture 9" descr="A tree in front of a brick building&#10;&#10;Description automatically generated">
            <a:extLst>
              <a:ext uri="{FF2B5EF4-FFF2-40B4-BE49-F238E27FC236}">
                <a16:creationId xmlns:a16="http://schemas.microsoft.com/office/drawing/2014/main" id="{B3BB4832-FEE5-4853-A0DA-E3F5963683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98" y="3731423"/>
            <a:ext cx="5400000" cy="30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5851" y="1360163"/>
            <a:ext cx="8181925" cy="5431604"/>
          </a:xfrm>
        </p:spPr>
        <p:txBody>
          <a:bodyPr/>
          <a:lstStyle/>
          <a:p>
            <a:pPr marL="146116" indent="-146116" defTabSz="448015">
              <a:defRPr/>
            </a:pPr>
            <a:r>
              <a:rPr lang="et-EE" altLang="et-EE" dirty="0">
                <a:latin typeface="Arial" pitchFamily="34" charset="0"/>
              </a:rPr>
              <a:t>Hoonete osakaal 46...50%*</a:t>
            </a:r>
          </a:p>
          <a:p>
            <a:pPr marL="146116" indent="-146116" defTabSz="448015">
              <a:defRPr/>
            </a:pPr>
            <a:r>
              <a:rPr lang="et-EE" altLang="et-EE" dirty="0">
                <a:latin typeface="Arial" pitchFamily="34" charset="0"/>
              </a:rPr>
              <a:t>EL keskmine 40%</a:t>
            </a:r>
          </a:p>
          <a:p>
            <a:pPr marL="146116" indent="-146116" defTabSz="448015">
              <a:defRPr/>
            </a:pPr>
            <a:r>
              <a:rPr lang="et-EE" altLang="et-EE" dirty="0">
                <a:latin typeface="Arial" pitchFamily="34" charset="0"/>
              </a:rPr>
              <a:t>Olemasolev hoonefond EL-i „kõige suurem energeetiline ressurss“</a:t>
            </a:r>
            <a:br>
              <a:rPr lang="et-EE" altLang="et-EE" dirty="0">
                <a:latin typeface="Arial" pitchFamily="34" charset="0"/>
              </a:rPr>
            </a:br>
            <a:endParaRPr lang="et-EE" altLang="et-EE" dirty="0">
              <a:latin typeface="Arial" pitchFamily="34" charset="0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  <a:p>
            <a:pPr marL="0" indent="154381" defTabSz="448015">
              <a:buNone/>
              <a:defRPr/>
            </a:pPr>
            <a:endParaRPr lang="et-EE" sz="1400" u="sng" dirty="0">
              <a:hlinkClick r:id="" action="ppaction://noaction"/>
            </a:endParaRPr>
          </a:p>
          <a:p>
            <a:pPr marL="0" indent="0" defTabSz="448015">
              <a:buNone/>
              <a:defRPr/>
            </a:pPr>
            <a:endParaRPr lang="et-EE" sz="1400" u="sng" dirty="0">
              <a:hlinkClick r:id="" action="ppaction://noaction"/>
            </a:endParaRPr>
          </a:p>
          <a:p>
            <a:pPr marL="0" indent="0" defTabSz="448015">
              <a:buNone/>
              <a:defRPr/>
            </a:pPr>
            <a:endParaRPr lang="et-EE" sz="1200" u="sng" dirty="0">
              <a:hlinkClick r:id="" action="ppaction://noaction"/>
            </a:endParaRPr>
          </a:p>
          <a:p>
            <a:pPr marL="146116" indent="-146116" defTabSz="448015">
              <a:defRPr/>
            </a:pPr>
            <a:endParaRPr lang="et-EE" altLang="et-EE" dirty="0">
              <a:latin typeface="Arial" pitchFamily="34" charset="0"/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870042"/>
              </a:buClr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646053" indent="-248481" eaLnBrk="0" hangingPunct="0">
              <a:spcBef>
                <a:spcPct val="20000"/>
              </a:spcBef>
              <a:buClr>
                <a:srgbClr val="870042"/>
              </a:buClr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993913" indent="-198774" eaLnBrk="0" hangingPunct="0">
              <a:spcBef>
                <a:spcPct val="20000"/>
              </a:spcBef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391481" indent="-198774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789046" indent="-198774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186615" indent="-198774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84183" indent="-198774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81752" indent="-198774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379312" indent="-198774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t-EE" sz="14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8948" b="6706"/>
          <a:stretch>
            <a:fillRect/>
          </a:stretch>
        </p:blipFill>
        <p:spPr bwMode="auto">
          <a:xfrm>
            <a:off x="8409730" y="3017808"/>
            <a:ext cx="3562045" cy="255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172EA0A-D680-8C44-A44D-40CACAAAD7D2}"/>
              </a:ext>
            </a:extLst>
          </p:cNvPr>
          <p:cNvSpPr txBox="1">
            <a:spLocks/>
          </p:cNvSpPr>
          <p:nvPr/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cap="all" dirty="0" err="1">
                <a:solidFill>
                  <a:schemeClr val="accent2"/>
                </a:solidFill>
                <a:latin typeface="Verdana" charset="0"/>
              </a:rPr>
              <a:t>hoonete</a:t>
            </a:r>
            <a:r>
              <a:rPr lang="en-US" sz="2200" b="1" cap="all" dirty="0">
                <a:solidFill>
                  <a:schemeClr val="accent2"/>
                </a:solidFill>
                <a:latin typeface="Verdana" charset="0"/>
              </a:rPr>
              <a:t> </a:t>
            </a:r>
            <a:r>
              <a:rPr lang="en-US" sz="2200" b="1" cap="all" dirty="0" err="1">
                <a:solidFill>
                  <a:schemeClr val="accent2"/>
                </a:solidFill>
                <a:latin typeface="Verdana" charset="0"/>
              </a:rPr>
              <a:t>energiatõhususe</a:t>
            </a:r>
            <a:r>
              <a:rPr lang="en-US" sz="2200" b="1" cap="all" dirty="0">
                <a:solidFill>
                  <a:schemeClr val="accent2"/>
                </a:solidFill>
                <a:latin typeface="Verdana" charset="0"/>
              </a:rPr>
              <a:t> ja </a:t>
            </a:r>
            <a:r>
              <a:rPr lang="en-US" sz="2200" b="1" cap="all" dirty="0" err="1">
                <a:solidFill>
                  <a:schemeClr val="accent2"/>
                </a:solidFill>
                <a:latin typeface="Verdana" charset="0"/>
              </a:rPr>
              <a:t>sisekliima</a:t>
            </a:r>
            <a:r>
              <a:rPr lang="en-US" sz="2200" b="1" cap="all" dirty="0">
                <a:solidFill>
                  <a:schemeClr val="accent2"/>
                </a:solidFill>
                <a:latin typeface="Verdana" charset="0"/>
              </a:rPr>
              <a:t> </a:t>
            </a:r>
            <a:r>
              <a:rPr lang="en-US" sz="2200" b="1" cap="all" dirty="0" err="1">
                <a:solidFill>
                  <a:schemeClr val="accent2"/>
                </a:solidFill>
                <a:latin typeface="Verdana" charset="0"/>
              </a:rPr>
              <a:t>olulisus</a:t>
            </a:r>
            <a:endParaRPr lang="en-US" sz="2200" b="1" cap="all" dirty="0">
              <a:solidFill>
                <a:schemeClr val="accent2"/>
              </a:solidFill>
              <a:latin typeface="Verdana" charset="0"/>
            </a:endParaRPr>
          </a:p>
        </p:txBody>
      </p:sp>
      <p:pic>
        <p:nvPicPr>
          <p:cNvPr id="8" name="Pildi kohatäide 10">
            <a:extLst>
              <a:ext uri="{FF2B5EF4-FFF2-40B4-BE49-F238E27FC236}">
                <a16:creationId xmlns:a16="http://schemas.microsoft.com/office/drawing/2014/main" id="{8E30E247-F90D-9947-9F27-D270CA072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9" y="1082174"/>
            <a:ext cx="3427263" cy="4569684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1AA6646-4718-1B47-9BAE-17F411EB0F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46002" y="2572421"/>
          <a:ext cx="5494235" cy="3667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D2D7AC0-CA25-A54D-A841-63DB9E7C2BC3}"/>
              </a:ext>
            </a:extLst>
          </p:cNvPr>
          <p:cNvSpPr/>
          <p:nvPr/>
        </p:nvSpPr>
        <p:spPr>
          <a:xfrm>
            <a:off x="3832343" y="6098706"/>
            <a:ext cx="80919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altLang="et-EE" sz="1400" dirty="0">
                <a:latin typeface="Arial" pitchFamily="34" charset="0"/>
              </a:rPr>
              <a:t>*ilma tööstushooneteta, kodumajapidamiste ning äri ja avaliku teeninduse diislikütus ja autobensiin tõstetud transpordi alla</a:t>
            </a:r>
          </a:p>
          <a:p>
            <a:r>
              <a:rPr lang="et-EE" sz="1400" u="sng" dirty="0">
                <a:hlinkClick r:id="" action="ppaction://noaction"/>
              </a:rPr>
              <a:t>http://www.energiatalgud.ee/img_auth.php/c/c1/ENMAK-Hoonete-uuring-20.09.2013.pdf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376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Lammutame 30 a jooksul 5000 korterelamut – kuhu inimesed lähevad?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584CB-317A-442D-AF55-C23521734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804" y="1360163"/>
            <a:ext cx="7920000" cy="5185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479423" y="1360163"/>
            <a:ext cx="404224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Uute korterelamute ehitusload:</a:t>
            </a:r>
          </a:p>
          <a:p>
            <a:endParaRPr lang="et-EE" sz="1600" dirty="0">
              <a:solidFill>
                <a:srgbClr val="4F4C4E"/>
              </a:solidFill>
              <a:latin typeface="+mn-lt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Kokku 1220 uut korterelamut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92% uutest korterelamutest asuvad Harjumaal ja Tartumaal</a:t>
            </a:r>
            <a:endParaRPr lang="en-US" sz="1600" dirty="0">
              <a:solidFill>
                <a:srgbClr val="4F4C4E"/>
              </a:solidFill>
              <a:latin typeface="Verdana" charset="0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46% Tallinnas ja 23% Tartus</a:t>
            </a:r>
            <a:endParaRPr lang="en-US" sz="1600" dirty="0">
              <a:solidFill>
                <a:srgbClr val="4F4C4E"/>
              </a:solidFill>
              <a:latin typeface="Verdana" charset="0"/>
            </a:endParaRP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b="1" dirty="0">
                <a:solidFill>
                  <a:srgbClr val="4F4C4E"/>
                </a:solidFill>
                <a:latin typeface="+mn-lt"/>
              </a:rPr>
              <a:t>Uued korterid: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Harjumaa 22 500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Tartumaa 4500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Pärnumaa 860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Teistes maakondades &lt;150</a:t>
            </a:r>
          </a:p>
        </p:txBody>
      </p:sp>
    </p:spTree>
    <p:extLst>
      <p:ext uri="{BB962C8B-B14F-4D97-AF65-F5344CB8AC3E}">
        <p14:creationId xmlns:p14="http://schemas.microsoft.com/office/powerpoint/2010/main" val="2536359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r>
              <a:rPr lang="et-EE" dirty="0"/>
              <a:t>Kuhu inimesed lähevad: rahvaarvu muutus 2019 – 2045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59" y="1706942"/>
            <a:ext cx="9327559" cy="4288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7481" y="6065063"/>
            <a:ext cx="303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dirty="0"/>
              <a:t>Allikas: Statistikaamet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9117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D5426-3729-4A2E-9007-E1C1DF880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869893" cy="755228"/>
          </a:xfrm>
        </p:spPr>
        <p:txBody>
          <a:bodyPr/>
          <a:lstStyle/>
          <a:p>
            <a:r>
              <a:rPr lang="et-EE" altLang="en-US" dirty="0"/>
              <a:t>Uutel või rekonstrueeritud üürielamutel on oma koht väljaspool tallinna ja </a:t>
            </a:r>
            <a:r>
              <a:rPr lang="et-EE" altLang="en-US" dirty="0" err="1"/>
              <a:t>tartut</a:t>
            </a:r>
            <a:endParaRPr lang="et-EE" altLang="en-US" dirty="0"/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9204B-93EC-4030-8FF7-781FB92CAC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72917" y="1509507"/>
            <a:ext cx="6296440" cy="4716462"/>
          </a:xfrm>
        </p:spPr>
        <p:txBody>
          <a:bodyPr/>
          <a:lstStyle/>
          <a:p>
            <a:r>
              <a:rPr lang="et-EE" b="1" dirty="0"/>
              <a:t>Üürielamu</a:t>
            </a:r>
            <a:r>
              <a:rPr lang="en-US" b="1" dirty="0"/>
              <a:t> </a:t>
            </a:r>
            <a:r>
              <a:rPr lang="en-US" b="1" dirty="0" err="1"/>
              <a:t>näide</a:t>
            </a:r>
            <a:endParaRPr lang="et-E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20 korterit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Korterite pind 767 m</a:t>
            </a:r>
            <a:r>
              <a:rPr lang="et-EE" baseline="30000" dirty="0"/>
              <a:t>2</a:t>
            </a:r>
            <a:r>
              <a:rPr lang="et-EE" dirty="0"/>
              <a:t>, netopind 1014 m</a:t>
            </a:r>
            <a:r>
              <a:rPr lang="et-EE" baseline="30000" dirty="0"/>
              <a:t>2</a:t>
            </a: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Ehitusmaksumus 1,6 mln € (1580 €/m</a:t>
            </a:r>
            <a:r>
              <a:rPr lang="et-EE" baseline="30000" dirty="0"/>
              <a:t>2</a:t>
            </a:r>
            <a:r>
              <a:rPr lang="et-E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Energiamärgise klass A</a:t>
            </a:r>
          </a:p>
          <a:p>
            <a:endParaRPr lang="et-EE" sz="500" b="1" dirty="0"/>
          </a:p>
          <a:p>
            <a:r>
              <a:rPr lang="et-EE" b="1" dirty="0"/>
              <a:t>Projekti tasuvus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Üürihind koos </a:t>
            </a:r>
            <a:r>
              <a:rPr lang="et-EE" dirty="0" err="1"/>
              <a:t>kõrvalkuludega</a:t>
            </a:r>
            <a:r>
              <a:rPr lang="et-EE" dirty="0"/>
              <a:t> 7 €/m</a:t>
            </a:r>
            <a:r>
              <a:rPr lang="et-EE" baseline="30000" dirty="0"/>
              <a:t>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400" dirty="0">
                <a:solidFill>
                  <a:srgbClr val="4F4C4E"/>
                </a:solidFill>
              </a:rPr>
              <a:t>3,5 €/m</a:t>
            </a:r>
            <a:r>
              <a:rPr lang="et-EE" sz="1400" baseline="30000" dirty="0">
                <a:solidFill>
                  <a:srgbClr val="4F4C4E"/>
                </a:solidFill>
              </a:rPr>
              <a:t>2</a:t>
            </a:r>
            <a:r>
              <a:rPr lang="et-EE" sz="1400" dirty="0">
                <a:solidFill>
                  <a:srgbClr val="4F4C4E"/>
                </a:solidFill>
              </a:rPr>
              <a:t> üürihind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400" dirty="0">
                <a:solidFill>
                  <a:srgbClr val="4F4C4E"/>
                </a:solidFill>
              </a:rPr>
              <a:t>2,5 €/m</a:t>
            </a:r>
            <a:r>
              <a:rPr lang="et-EE" sz="1400" baseline="30000" dirty="0">
                <a:solidFill>
                  <a:srgbClr val="4F4C4E"/>
                </a:solidFill>
              </a:rPr>
              <a:t>2</a:t>
            </a:r>
            <a:r>
              <a:rPr lang="et-EE" sz="1400" dirty="0">
                <a:solidFill>
                  <a:srgbClr val="4F4C4E"/>
                </a:solidFill>
              </a:rPr>
              <a:t> halduskulud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400" dirty="0">
                <a:solidFill>
                  <a:srgbClr val="4F4C4E"/>
                </a:solidFill>
              </a:rPr>
              <a:t>1,0 €/m</a:t>
            </a:r>
            <a:r>
              <a:rPr lang="et-EE" sz="1400" baseline="30000" dirty="0">
                <a:solidFill>
                  <a:srgbClr val="4F4C4E"/>
                </a:solidFill>
              </a:rPr>
              <a:t>2</a:t>
            </a:r>
            <a:r>
              <a:rPr lang="et-EE" sz="1400" dirty="0">
                <a:solidFill>
                  <a:srgbClr val="4F4C4E"/>
                </a:solidFill>
              </a:rPr>
              <a:t> kommunaalkulud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Aastane tulu 32 214 €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Tasuvusaeg 50 aastat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Tasuvusajaks alla 20 aasta üürihind 9 €/m</a:t>
            </a:r>
            <a:r>
              <a:rPr lang="et-EE" baseline="30000" dirty="0"/>
              <a:t>2 </a:t>
            </a:r>
            <a:r>
              <a:rPr lang="et-EE" dirty="0"/>
              <a:t> - ei tööta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2-toalise üürihind 360 €/kuus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</a:rPr>
              <a:t>2</a:t>
            </a:r>
            <a:r>
              <a:rPr lang="en-US" sz="1600" dirty="0">
                <a:solidFill>
                  <a:srgbClr val="4F4C4E"/>
                </a:solidFill>
              </a:rPr>
              <a:t>-</a:t>
            </a:r>
            <a:r>
              <a:rPr lang="et-EE" sz="1600" dirty="0">
                <a:solidFill>
                  <a:srgbClr val="4F4C4E"/>
                </a:solidFill>
              </a:rPr>
              <a:t>toalise kõrvalkulud 140 €/kuus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Tasuvusajaks alla 20 aasta toetus/partnerlus erasektoriga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63" y="1628776"/>
            <a:ext cx="5040000" cy="1553311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370" y="3447256"/>
            <a:ext cx="5040000" cy="19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/>
              <a:t>Elamufondi arendamine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59A38-CB9D-4DEE-B006-279ABA73FC19}"/>
              </a:ext>
            </a:extLst>
          </p:cNvPr>
          <p:cNvSpPr txBox="1"/>
          <p:nvPr/>
        </p:nvSpPr>
        <p:spPr>
          <a:xfrm>
            <a:off x="479423" y="1360163"/>
            <a:ext cx="5946544" cy="4418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>
                <a:solidFill>
                  <a:srgbClr val="4F4C4E"/>
                </a:solidFill>
                <a:latin typeface="+mn-lt"/>
              </a:rPr>
              <a:t>Tulemused: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Toetusvoorud 2017, 2018 ja 2019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13 uut </a:t>
            </a:r>
            <a:r>
              <a:rPr lang="en-US" sz="1600" dirty="0">
                <a:solidFill>
                  <a:srgbClr val="4F4C4E"/>
                </a:solidFill>
                <a:latin typeface="Verdana" charset="0"/>
              </a:rPr>
              <a:t>ja 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9 rekonstrueeritavat korterelamut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Uued üürielamud 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Keskmine korterite arv 20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Keskmine netopindala 1200 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Keskmine ehitumaksumus 1,9 mln €, 1700 €/m</a:t>
            </a:r>
            <a:r>
              <a:rPr lang="et-EE" sz="1600" baseline="30000" dirty="0">
                <a:solidFill>
                  <a:srgbClr val="4F4C4E"/>
                </a:solidFill>
                <a:latin typeface="Verdana" charset="0"/>
              </a:rPr>
              <a:t>2</a:t>
            </a:r>
            <a:endParaRPr lang="et-EE" sz="1600" dirty="0">
              <a:solidFill>
                <a:srgbClr val="4F4C4E"/>
              </a:solidFill>
              <a:latin typeface="Verdana" charset="0"/>
            </a:endParaRP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Keskmine toetus 920 000 €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t-EE" sz="1000" dirty="0">
              <a:solidFill>
                <a:srgbClr val="4F4C4E"/>
              </a:solidFill>
              <a:latin typeface="Verdana" charset="0"/>
            </a:endParaRP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t-EE" sz="1600" b="1" dirty="0">
                <a:solidFill>
                  <a:srgbClr val="4F4C4E"/>
                </a:solidFill>
                <a:latin typeface="Verdana" charset="0"/>
              </a:rPr>
              <a:t>Taotlenud </a:t>
            </a:r>
            <a:r>
              <a:rPr lang="en-US" sz="1600" b="1" dirty="0">
                <a:solidFill>
                  <a:srgbClr val="4F4C4E"/>
                </a:solidFill>
                <a:latin typeface="Verdana" charset="0"/>
              </a:rPr>
              <a:t>KOV-id: </a:t>
            </a: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Saue, Muhu, Türi, Valga, Põhja-Sakala, Tallinn, Narva-Jõesuu, Kuressaare, Tartu, Rae, Haapsalu , Saku, Järva, Võru, Tori, Otepää, Lääne-Nigula, Pärnu.</a:t>
            </a:r>
          </a:p>
          <a:p>
            <a:pPr marL="285750" lvl="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F4C4E"/>
              </a:solidFill>
              <a:latin typeface="Verdan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5CAB2-3920-42DB-891C-4DC8B4FC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052" y="267208"/>
            <a:ext cx="5040000" cy="2838057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BDED2B6-FD09-4831-BB48-B85A91A5AE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052" y="3172377"/>
            <a:ext cx="5040000" cy="35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46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10B57F-F7E3-44B0-AFAC-FF73F9243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7473339" cy="810888"/>
          </a:xfrm>
        </p:spPr>
        <p:txBody>
          <a:bodyPr/>
          <a:lstStyle/>
          <a:p>
            <a:r>
              <a:rPr lang="et-EE" altLang="en-US" dirty="0"/>
              <a:t>Kokkuvõte - Väikeelamute rekonstrueerimise strateegia</a:t>
            </a:r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5551-C43C-4A65-8207-13A689AFD1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5939" y="1628775"/>
            <a:ext cx="9841335" cy="471646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Väikeelamute senine rekonstrueerimine on olnud vähem tulemuslik kui korterelamute, kõikide väikeelamute rekonstrueerimine aastaks 2050 ei ole tõenäoline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Väikeelamute rekonstrueerimise tehniline kirjandus sisuliselt puudub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Vajalik on välja töötada väikeelamute rekonstrueerimise tehnilised tüüplahendused ja juhendmaterjalid – võiks kaasa aidata mahu tõstmisele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Väikeelamute toetusega on mõistlik jätkata eesmärgiga suunata rekonstrueerimisel  kasutatavaid tehnilisi lahendusi ning hoida oskusteavet ja kogemust: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</a:rPr>
              <a:t>Suurem toetuse määr terviklikuks rekonstrueerimiseks ja väiksem toetuse määr üksikutele töödele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</a:rPr>
              <a:t>Madalama kinnisvara väärtusega piirkondades suurema laenu käenduse võimalus (hetkel kuni 24% vara väärtusest)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</a:rPr>
              <a:t>Meedet edasi arendada tulemuslikkuse parandamiseks</a:t>
            </a:r>
          </a:p>
          <a:p>
            <a:pPr>
              <a:lnSpc>
                <a:spcPct val="100000"/>
              </a:lnSpc>
            </a:pPr>
            <a:endParaRPr lang="et-EE" dirty="0">
              <a:solidFill>
                <a:srgbClr val="4F4C4E"/>
              </a:solidFill>
            </a:endParaRPr>
          </a:p>
          <a:p>
            <a:pPr>
              <a:lnSpc>
                <a:spcPct val="100000"/>
              </a:lnSpc>
            </a:pPr>
            <a:endParaRPr lang="et-EE" b="1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dirty="0">
              <a:solidFill>
                <a:srgbClr val="4F4C4E"/>
              </a:solidFill>
            </a:endParaRPr>
          </a:p>
          <a:p>
            <a:endParaRPr lang="et-EE" dirty="0"/>
          </a:p>
        </p:txBody>
      </p:sp>
      <p:pic>
        <p:nvPicPr>
          <p:cNvPr id="4" name="Picture 2" descr="Pildiotsingu &quot;Individuaalelamute ehitamine&quot; tulemus">
            <a:extLst>
              <a:ext uri="{FF2B5EF4-FFF2-40B4-BE49-F238E27FC236}">
                <a16:creationId xmlns:a16="http://schemas.microsoft.com/office/drawing/2014/main" id="{BE8FF357-8740-4038-9E41-43E56A9E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3525" y="54719"/>
            <a:ext cx="1422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ldiotsingu tiit masso väikemajad tulemus">
            <a:extLst>
              <a:ext uri="{FF2B5EF4-FFF2-40B4-BE49-F238E27FC236}">
                <a16:creationId xmlns:a16="http://schemas.microsoft.com/office/drawing/2014/main" id="{312C6697-7233-44BE-A813-092BF9F1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309" y="54719"/>
            <a:ext cx="137596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10B57F-F7E3-44B0-AFAC-FF73F9243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7473339" cy="810888"/>
          </a:xfrm>
        </p:spPr>
        <p:txBody>
          <a:bodyPr/>
          <a:lstStyle/>
          <a:p>
            <a:r>
              <a:rPr lang="et-EE" altLang="en-US" dirty="0"/>
              <a:t>Kokkuvõte - Korterelamute rekonstrueerimise strateegia</a:t>
            </a:r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5551-C43C-4A65-8207-13A689AFD1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1963" y="1628775"/>
            <a:ext cx="10377182" cy="47164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Korterelamutes </a:t>
            </a:r>
            <a:r>
              <a:rPr lang="et-EE" dirty="0" err="1">
                <a:solidFill>
                  <a:srgbClr val="4F4C4E"/>
                </a:solidFill>
              </a:rPr>
              <a:t>KredEx</a:t>
            </a:r>
            <a:r>
              <a:rPr lang="et-EE" dirty="0">
                <a:solidFill>
                  <a:srgbClr val="4F4C4E"/>
                </a:solidFill>
              </a:rPr>
              <a:t>-i toetus on olnud erakordselt tulemuslik: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Euroopa parimad tulemused tervikrenoveerimisel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4F4C4E"/>
                </a:solidFill>
                <a:latin typeface="Verdana" charset="0"/>
              </a:rPr>
              <a:t>Viimane meede saavutas eelarveneutraalsuse (kahe eelarveaasta vaates)</a:t>
            </a:r>
            <a:endParaRPr lang="en-US" sz="1600" dirty="0">
              <a:solidFill>
                <a:srgbClr val="4F4C4E"/>
              </a:solidFill>
              <a:latin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Riiklike meetmete puhul on vaja stabiilsust: turuosalistel peab olema kindlus, et tegevused on järjepidevad ja teadmine, milliseid tegevusi on lähiaastatel oodata – praeguse toetuse </a:t>
            </a:r>
            <a:r>
              <a:rPr lang="et-EE" dirty="0" err="1">
                <a:solidFill>
                  <a:srgbClr val="4F4C4E"/>
                </a:solidFill>
              </a:rPr>
              <a:t>rahastusmahuga</a:t>
            </a:r>
            <a:r>
              <a:rPr lang="et-EE" dirty="0">
                <a:solidFill>
                  <a:srgbClr val="4F4C4E"/>
                </a:solidFill>
              </a:rPr>
              <a:t> jääks 2/3 korterelamutest rekonstrueerimata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Elamufondi rekonstrueerimine on lisaks energiasäästule ka regionaalne ja sotsiaalne meede, l</a:t>
            </a:r>
            <a:r>
              <a:rPr lang="et-EE" sz="1600" dirty="0">
                <a:solidFill>
                  <a:srgbClr val="4F4C4E"/>
                </a:solidFill>
              </a:rPr>
              <a:t>isaks rekonstrueerimisele tuleb maakonna ja piirkonna keskustes soodustada uue elamufondi tekkimist (uue elamufondi meetmete vajadus puudub Tallinnas, Tartus ja Pärnus)</a:t>
            </a:r>
            <a:endParaRPr lang="et-EE" dirty="0">
              <a:solidFill>
                <a:srgbClr val="4F4C4E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Piirkondadele tuleb läheneda erinevalt: maakonna- ja piirkonnakeskused, kahanevad piirkonnad, toimepiirkondade äärealad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Terviklik rekonstrueerimine esmajärjekorras maakonna ja piirkonna keskustesse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Äärealadele olenevalt korteriühistu võimekusest, kas laenu abil välispiirete ja tehnosüsteemide rekonstrueerimine või hoone ohutut kasutamist võimaldavate üksikute tööde toetus koos laenuga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F4C4E"/>
                </a:solidFill>
              </a:rPr>
              <a:t>Vajalik on välja töötada erinevad finantseerimise meetmed olenevalt piirkonnast ja konkreetse korteriühistu võimekusest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dirty="0">
              <a:solidFill>
                <a:srgbClr val="4F4C4E"/>
              </a:solidFill>
            </a:endParaRPr>
          </a:p>
          <a:p>
            <a:pPr>
              <a:lnSpc>
                <a:spcPct val="100000"/>
              </a:lnSpc>
            </a:pPr>
            <a:endParaRPr lang="et-EE" b="1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F4C4E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dirty="0">
              <a:solidFill>
                <a:srgbClr val="4F4C4E"/>
              </a:solidFill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6969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52" y="3856"/>
            <a:ext cx="9144000" cy="68541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E72A82-F180-1243-8554-3EF35F1AC88D}"/>
              </a:ext>
            </a:extLst>
          </p:cNvPr>
          <p:cNvSpPr/>
          <p:nvPr/>
        </p:nvSpPr>
        <p:spPr>
          <a:xfrm>
            <a:off x="2427890" y="3941380"/>
            <a:ext cx="3058510" cy="62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C07C1-666E-334C-904C-C6A60B19F937}"/>
              </a:ext>
            </a:extLst>
          </p:cNvPr>
          <p:cNvSpPr/>
          <p:nvPr/>
        </p:nvSpPr>
        <p:spPr>
          <a:xfrm>
            <a:off x="2427891" y="1923394"/>
            <a:ext cx="3501673" cy="2016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26D2D-4261-014F-9B36-FA662BA8A606}"/>
              </a:ext>
            </a:extLst>
          </p:cNvPr>
          <p:cNvSpPr/>
          <p:nvPr/>
        </p:nvSpPr>
        <p:spPr>
          <a:xfrm>
            <a:off x="2199290" y="1984042"/>
            <a:ext cx="389436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BE" sz="2200" b="1" dirty="0" err="1">
                <a:solidFill>
                  <a:srgbClr val="0F5494"/>
                </a:solidFill>
                <a:latin typeface="Verdana" pitchFamily="34" charset="0"/>
              </a:rPr>
              <a:t>Climate</a:t>
            </a:r>
            <a:r>
              <a:rPr lang="fr-BE" sz="2200" b="1" dirty="0">
                <a:solidFill>
                  <a:srgbClr val="0F5494"/>
                </a:solidFill>
                <a:latin typeface="Verdana" pitchFamily="34" charset="0"/>
              </a:rPr>
              <a:t> and </a:t>
            </a:r>
            <a:r>
              <a:rPr lang="fr-BE" sz="2200" b="1" dirty="0" err="1">
                <a:solidFill>
                  <a:srgbClr val="0F5494"/>
                </a:solidFill>
                <a:latin typeface="Verdana" pitchFamily="34" charset="0"/>
              </a:rPr>
              <a:t>Energy</a:t>
            </a:r>
            <a:r>
              <a:rPr lang="fr-BE" sz="2200" b="1" dirty="0">
                <a:solidFill>
                  <a:srgbClr val="0F5494"/>
                </a:solidFill>
                <a:latin typeface="Verdana" pitchFamily="34" charset="0"/>
              </a:rPr>
              <a:t> Framework 2030</a:t>
            </a:r>
            <a:br>
              <a:rPr lang="fr-BE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fr-BE" sz="1200" i="1" dirty="0">
                <a:solidFill>
                  <a:srgbClr val="000000"/>
                </a:solidFill>
                <a:latin typeface="Verdana" pitchFamily="34" charset="0"/>
              </a:rPr>
              <a:t>[COM(2014)15&amp;COM(2014)520]</a:t>
            </a:r>
            <a:br>
              <a:rPr lang="fr-BE" sz="1200" i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European</a:t>
            </a:r>
            <a:r>
              <a:rPr lang="fr-BE" sz="1200" i="1" dirty="0">
                <a:solidFill>
                  <a:srgbClr val="000000"/>
                </a:solidFill>
                <a:latin typeface="Verdana" pitchFamily="34" charset="0"/>
              </a:rPr>
              <a:t> Council 23-24/10/2014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000000"/>
                </a:solidFill>
                <a:latin typeface="Verdana" pitchFamily="34" charset="0"/>
              </a:rPr>
              <a:t>40% GHG </a:t>
            </a:r>
            <a:r>
              <a:rPr lang="fr-BE" b="1" dirty="0" err="1">
                <a:solidFill>
                  <a:srgbClr val="000000"/>
                </a:solidFill>
                <a:latin typeface="Verdana" pitchFamily="34" charset="0"/>
              </a:rPr>
              <a:t>reduction</a:t>
            </a:r>
            <a:r>
              <a:rPr lang="fr-BE" b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000000"/>
                </a:solidFill>
                <a:latin typeface="Verdana" pitchFamily="34" charset="0"/>
              </a:rPr>
              <a:t>32% </a:t>
            </a:r>
            <a:r>
              <a:rPr lang="fr-BE" b="1" dirty="0" err="1">
                <a:solidFill>
                  <a:srgbClr val="000000"/>
                </a:solidFill>
                <a:latin typeface="Verdana" pitchFamily="34" charset="0"/>
              </a:rPr>
              <a:t>Renewable</a:t>
            </a:r>
            <a:r>
              <a:rPr lang="fr-BE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fr-BE" b="1" dirty="0" err="1">
                <a:solidFill>
                  <a:srgbClr val="000000"/>
                </a:solidFill>
                <a:latin typeface="Verdana" pitchFamily="34" charset="0"/>
              </a:rPr>
              <a:t>Energy</a:t>
            </a:r>
            <a:endParaRPr lang="fr-BE" b="1" dirty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000000"/>
                </a:solidFill>
                <a:latin typeface="Verdana" pitchFamily="34" charset="0"/>
              </a:rPr>
              <a:t>32.5% </a:t>
            </a:r>
            <a:r>
              <a:rPr lang="fr-BE" b="1" dirty="0" err="1">
                <a:solidFill>
                  <a:srgbClr val="000000"/>
                </a:solidFill>
                <a:latin typeface="Verdana" pitchFamily="34" charset="0"/>
              </a:rPr>
              <a:t>Energy</a:t>
            </a:r>
            <a:r>
              <a:rPr lang="fr-BE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fr-BE" b="1" dirty="0" err="1">
                <a:solidFill>
                  <a:srgbClr val="000000"/>
                </a:solidFill>
                <a:latin typeface="Verdana" pitchFamily="34" charset="0"/>
              </a:rPr>
              <a:t>Efficiency</a:t>
            </a:r>
            <a:endParaRPr lang="fr-BE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F2F64-EFBE-E74A-A789-52A9B0FB8E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Kasvuhoonegaaside</a:t>
            </a:r>
            <a:r>
              <a:rPr lang="en-US" dirty="0"/>
              <a:t> </a:t>
            </a:r>
            <a:r>
              <a:rPr lang="en-US" dirty="0" err="1"/>
              <a:t>heide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23A5A-3E85-F443-AE88-F922831D50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1028" y="1628775"/>
            <a:ext cx="3722302" cy="47164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Eesti kasvuhoonegaaside heite vähendamise eesmärk 2050. aastaks võrreldes 1990. aasta heitetasemega -80% (Kliimapoliitika põhialused aastani 2050)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Praegu ca 20 MtCO</a:t>
            </a:r>
            <a:r>
              <a:rPr lang="et-EE" baseline="-25000" dirty="0"/>
              <a:t>2</a:t>
            </a:r>
            <a:r>
              <a:rPr lang="et-EE" dirty="0"/>
              <a:t>, 2050 ca 8 MtCO</a:t>
            </a:r>
            <a:r>
              <a:rPr lang="et-EE" baseline="-25000" dirty="0"/>
              <a:t>2</a:t>
            </a:r>
            <a:r>
              <a:rPr lang="et-EE" dirty="0"/>
              <a:t> (</a:t>
            </a:r>
            <a:r>
              <a:rPr lang="et-EE" b="1" dirty="0" err="1">
                <a:solidFill>
                  <a:srgbClr val="0070C0"/>
                </a:solidFill>
              </a:rPr>
              <a:t>Green</a:t>
            </a:r>
            <a:r>
              <a:rPr lang="et-EE" b="1" dirty="0">
                <a:solidFill>
                  <a:srgbClr val="0070C0"/>
                </a:solidFill>
              </a:rPr>
              <a:t> Deal 0 MtCO</a:t>
            </a:r>
            <a:r>
              <a:rPr lang="et-EE" b="1" baseline="-25000" dirty="0">
                <a:solidFill>
                  <a:srgbClr val="0070C0"/>
                </a:solidFill>
              </a:rPr>
              <a:t>2</a:t>
            </a:r>
            <a:r>
              <a:rPr lang="et-E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Energeetika osakaal 89.3% summaarsest heitmest, mis elektri, soojuse ja kütuste kujul jaguneb pea kõigi sektorite lõpptarbimisele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Statistika ei käsitle hoonete osakaalu, hinnanguliselt umbes pool energeetikast (eesmärgid energia lõpptarbimises ja primaarenergias)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AC27B-6F4B-3748-8F27-0D15B5866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501" y="1360163"/>
            <a:ext cx="7036485" cy="48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F8D162-E0CD-C444-9AC6-972E60A0A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Hoonefondi rekonstrueerimine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E33F9-01AB-3E41-A40A-7FF1DEF67F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t-EE" sz="2000" dirty="0"/>
              <a:t>Hoonete energiatõhususe direktiivi uus versioon (EU) 2018/844: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Põhieesmärk olemasoleva hoonefondi rekonstrueerimine </a:t>
            </a:r>
            <a:r>
              <a:rPr lang="et-EE" sz="2000" dirty="0" err="1"/>
              <a:t>liginullenergiahooneteks</a:t>
            </a:r>
            <a:r>
              <a:rPr lang="et-EE" sz="2000" dirty="0"/>
              <a:t> aastaks 2050 (olulise rekonstrueerimise kuluoptimaalse </a:t>
            </a:r>
            <a:r>
              <a:rPr lang="et-EE" sz="2000" dirty="0" err="1"/>
              <a:t>liginullenergiahoone</a:t>
            </a:r>
            <a:r>
              <a:rPr lang="et-EE" sz="2000" dirty="0"/>
              <a:t> energiatõhususele vastab Eestis energiamärgise C-klass)</a:t>
            </a:r>
          </a:p>
          <a:p>
            <a:endParaRPr lang="et-E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75% EL-i hoonefondist ei ole energiatõhus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25% hoonefondist langeb 30 a jooksul kasutusest välja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Suurusjärk 0.5 x 110 = 55 mln m</a:t>
            </a:r>
            <a:r>
              <a:rPr lang="et-EE" sz="2000" baseline="30000" dirty="0"/>
              <a:t>2</a:t>
            </a:r>
            <a:r>
              <a:rPr lang="et-EE" sz="2000" dirty="0"/>
              <a:t> renoveerimist 30 aastaga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2829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29A71A-4DF6-1349-B69D-EB4322A66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756612" cy="810888"/>
          </a:xfrm>
        </p:spPr>
        <p:txBody>
          <a:bodyPr/>
          <a:lstStyle/>
          <a:p>
            <a:r>
              <a:rPr lang="et-EE" dirty="0"/>
              <a:t>HOONETE pikaajaline rekonstrueerimisstrateegia 2020-50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840F8-B167-CE4D-A441-6009F91D3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Hoonete pikaajaline rekonstrueerimisstrateegia ja tegevuskava koostatakse MKM-i juhtimisel, TTÜ poolt uuringud ja analüüsid sisendiks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Eesmärgiks on olemasolevate hoonete </a:t>
            </a:r>
            <a:r>
              <a:rPr lang="et-EE" sz="1800" b="1" dirty="0"/>
              <a:t>kulutõhus ümberehitus </a:t>
            </a:r>
            <a:r>
              <a:rPr lang="et-EE" sz="1800" b="1" dirty="0" err="1"/>
              <a:t>liginullenergiahooneteks</a:t>
            </a:r>
            <a:r>
              <a:rPr lang="et-EE" sz="1800" b="1" dirty="0"/>
              <a:t> </a:t>
            </a:r>
            <a:r>
              <a:rPr lang="et-EE" sz="1800" dirty="0"/>
              <a:t>(= energiamärgise C klass Eesti süsteemis)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Tegevuskava hõlmab soovituslike vahe-eesmärke 2030, 2040 ja 2050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Strateegia ja tegevuskava koostamise ajakava 2019-3/2020</a:t>
            </a:r>
          </a:p>
          <a:p>
            <a:pPr marL="285750" lvl="1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800" dirty="0"/>
              <a:t>Strateegia hõlmab:</a:t>
            </a:r>
          </a:p>
          <a:p>
            <a:pPr marL="1200150" lvl="3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/>
              <a:t>kulutõhusate lahenduste määratlemist;</a:t>
            </a:r>
          </a:p>
          <a:p>
            <a:pPr marL="1200150" lvl="3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/>
              <a:t>poliitikaid ja meetmeid, edendamaks renoveerimise terviklahenduste rakendamist;</a:t>
            </a:r>
          </a:p>
          <a:p>
            <a:pPr marL="1200150" lvl="3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/>
              <a:t>turutõrgete käsitlust;</a:t>
            </a:r>
          </a:p>
          <a:p>
            <a:pPr marL="1200150" lvl="3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1600" dirty="0"/>
              <a:t>investeeringute vahendeid ja mobiliseerimist.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ENMAK 2030 eesmärgid: 50% korterelamutest, 40% väikeelamutest, 20% muud hooned ja 170 000 m</a:t>
            </a:r>
            <a:r>
              <a:rPr lang="et-EE" sz="1800" baseline="30000" dirty="0"/>
              <a:t>2</a:t>
            </a:r>
            <a:r>
              <a:rPr lang="et-EE" sz="1800" dirty="0"/>
              <a:t> keskvalitsuse hooned renoveeritud </a:t>
            </a: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Kliimapoliitika põhialused aastani 2050: Lõppenergiatarbimine peab püsima samal tasemel (hoonefond kasvab koguaeg)</a:t>
            </a:r>
          </a:p>
        </p:txBody>
      </p:sp>
    </p:spTree>
    <p:extLst>
      <p:ext uri="{BB962C8B-B14F-4D97-AF65-F5344CB8AC3E}">
        <p14:creationId xmlns:p14="http://schemas.microsoft.com/office/powerpoint/2010/main" val="282938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A7340A-7B45-7244-9071-C0E2F6427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põhjal</a:t>
            </a:r>
            <a:r>
              <a:rPr lang="en-US" dirty="0"/>
              <a:t> </a:t>
            </a:r>
            <a:r>
              <a:rPr lang="en-US" dirty="0" err="1"/>
              <a:t>meetmeid</a:t>
            </a:r>
            <a:r>
              <a:rPr lang="en-US" dirty="0"/>
              <a:t> </a:t>
            </a:r>
            <a:r>
              <a:rPr lang="en-US" dirty="0" err="1"/>
              <a:t>eelistada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13851-6597-BF43-9752-5219BFC078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538" y="1628775"/>
            <a:ext cx="4658506" cy="4716463"/>
          </a:xfrm>
        </p:spPr>
        <p:txBody>
          <a:bodyPr/>
          <a:lstStyle/>
          <a:p>
            <a:r>
              <a:rPr lang="et-EE" dirty="0"/>
              <a:t>Meetme netokulu väljendab lisanduvaid kulusid ja tulusid võrreldes täna kasutuses oleva lahendusega. Netokulu arvestab </a:t>
            </a:r>
            <a:r>
              <a:rPr lang="et-EE" dirty="0" err="1"/>
              <a:t>otsesesed</a:t>
            </a:r>
            <a:r>
              <a:rPr lang="et-EE" dirty="0"/>
              <a:t> kaasnevad kulud nii avalikule kui ka erasektorile. </a:t>
            </a:r>
          </a:p>
          <a:p>
            <a:r>
              <a:rPr lang="et-EE" dirty="0"/>
              <a:t>Netokulu arvestab osapoolte otseste kulude ja tuludega ega võta arvesse nn tuletatud mõjusid, nt konkurentsivõime muutuse, hindade muutuse jm mõju.</a:t>
            </a:r>
          </a:p>
          <a:p>
            <a:r>
              <a:rPr lang="et-EE" dirty="0"/>
              <a:t>Marginaalkulu väljendatakse suhtenäitaja €/t CO</a:t>
            </a:r>
            <a:r>
              <a:rPr lang="et-EE" baseline="-25000" dirty="0"/>
              <a:t>2</a:t>
            </a:r>
            <a:r>
              <a:rPr lang="et-EE" dirty="0"/>
              <a:t> ekvivalent abil. </a:t>
            </a:r>
          </a:p>
          <a:p>
            <a:r>
              <a:rPr lang="et-EE" dirty="0"/>
              <a:t>Juhul kui marginaalkulu on negatiivne, tekitab meetme elluviimine osapooltele eelduste kohaselt otsest rahalist tulu.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/>
          </p:nvPr>
        </p:nvGraphicFramePr>
        <p:xfrm>
          <a:off x="5602886" y="1360163"/>
          <a:ext cx="5753100" cy="43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F5BAC2-F6AB-DD44-8689-92F5C47D3355}"/>
              </a:ext>
            </a:extLst>
          </p:cNvPr>
          <p:cNvSpPr txBox="1">
            <a:spLocks/>
          </p:cNvSpPr>
          <p:nvPr/>
        </p:nvSpPr>
        <p:spPr>
          <a:xfrm>
            <a:off x="6180944" y="5864315"/>
            <a:ext cx="6011056" cy="9618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kern="1200" baseline="0">
                <a:solidFill>
                  <a:schemeClr val="tx1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Jagatud kohustuse määruse uuring (Finantsakadeemia 2018), energeetika meetmed (väikesemahuline energiatootmine, st alla 20MW energiaseadmed, sh ca 13% energiatarbimisest hoonetes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2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isu kohatäide 1">
            <a:extLst>
              <a:ext uri="{FF2B5EF4-FFF2-40B4-BE49-F238E27FC236}">
                <a16:creationId xmlns:a16="http://schemas.microsoft.com/office/drawing/2014/main" id="{BA4983DD-2B7E-DF4D-BE4B-6475C3254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6" y="839788"/>
            <a:ext cx="8847245" cy="1535112"/>
          </a:xfrm>
        </p:spPr>
        <p:txBody>
          <a:bodyPr/>
          <a:lstStyle/>
          <a:p>
            <a:pPr>
              <a:defRPr/>
            </a:pPr>
            <a:endParaRPr lang="et-EE" sz="1800" dirty="0"/>
          </a:p>
          <a:p>
            <a:pPr>
              <a:defRPr/>
            </a:pPr>
            <a:r>
              <a:rPr lang="et-EE" dirty="0" err="1"/>
              <a:t>Liginullenergiahoone</a:t>
            </a:r>
            <a:r>
              <a:rPr lang="et-EE" dirty="0"/>
              <a:t> on </a:t>
            </a:r>
            <a:r>
              <a:rPr lang="et-EE" b="1" dirty="0"/>
              <a:t>energiatõhusate ja taastuvenergia-tehnoloogia</a:t>
            </a:r>
            <a:r>
              <a:rPr lang="et-EE" dirty="0"/>
              <a:t> lahendustega tehniliselt mõistlikult ehitatud hoone</a:t>
            </a:r>
          </a:p>
          <a:p>
            <a:pPr>
              <a:defRPr/>
            </a:pPr>
            <a:r>
              <a:rPr lang="et-EE" altLang="et-EE" dirty="0"/>
              <a:t>Olulise rekonstrueerimise miinimumnõue energiamärgise C klass</a:t>
            </a:r>
          </a:p>
          <a:p>
            <a:pPr marL="0" indent="0">
              <a:buNone/>
              <a:defRPr/>
            </a:pPr>
            <a:endParaRPr lang="et-EE" altLang="et-E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t-EE" altLang="et-E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t-EE" altLang="et-E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t-EE" altLang="et-E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t-EE" altLang="et-E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t-EE" altLang="et-E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505550DE-665F-E646-828C-DDE3349B0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32" y="2333290"/>
            <a:ext cx="4578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1A0A9F3-0E1E-0242-9810-EAE6CAB9B369}"/>
              </a:ext>
            </a:extLst>
          </p:cNvPr>
          <p:cNvSpPr/>
          <p:nvPr/>
        </p:nvSpPr>
        <p:spPr>
          <a:xfrm>
            <a:off x="4576932" y="2339640"/>
            <a:ext cx="590550" cy="7858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13318" name="Picture 2">
            <a:extLst>
              <a:ext uri="{FF2B5EF4-FFF2-40B4-BE49-F238E27FC236}">
                <a16:creationId xmlns:a16="http://schemas.microsoft.com/office/drawing/2014/main" id="{9928F614-9271-4E48-BF17-500F2FFC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44" y="4565315"/>
            <a:ext cx="14033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>
            <a:extLst>
              <a:ext uri="{FF2B5EF4-FFF2-40B4-BE49-F238E27FC236}">
                <a16:creationId xmlns:a16="http://schemas.microsoft.com/office/drawing/2014/main" id="{D68D7EBE-4168-D34F-AD56-F58F26808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20" y="4560553"/>
            <a:ext cx="125412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>
            <a:extLst>
              <a:ext uri="{FF2B5EF4-FFF2-40B4-BE49-F238E27FC236}">
                <a16:creationId xmlns:a16="http://schemas.microsoft.com/office/drawing/2014/main" id="{B3A34326-29D3-5B4D-B067-B959824F4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94" y="4565315"/>
            <a:ext cx="12271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">
            <a:extLst>
              <a:ext uri="{FF2B5EF4-FFF2-40B4-BE49-F238E27FC236}">
                <a16:creationId xmlns:a16="http://schemas.microsoft.com/office/drawing/2014/main" id="{2132BA83-2955-7942-8EB3-0BF261277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33" y="5825789"/>
            <a:ext cx="623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6">
            <a:extLst>
              <a:ext uri="{FF2B5EF4-FFF2-40B4-BE49-F238E27FC236}">
                <a16:creationId xmlns:a16="http://schemas.microsoft.com/office/drawing/2014/main" id="{C514C0C9-D0F4-CF44-BEF4-A33335D7E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83" y="5825789"/>
            <a:ext cx="5746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7">
            <a:extLst>
              <a:ext uri="{FF2B5EF4-FFF2-40B4-BE49-F238E27FC236}">
                <a16:creationId xmlns:a16="http://schemas.microsoft.com/office/drawing/2014/main" id="{6686A9D0-BB29-D343-9DA2-E8CB8051F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19" y="5825789"/>
            <a:ext cx="5794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EEEFCA-2BF3-F844-AD18-7FF819DE2D47}"/>
              </a:ext>
            </a:extLst>
          </p:cNvPr>
          <p:cNvCxnSpPr/>
          <p:nvPr/>
        </p:nvCxnSpPr>
        <p:spPr>
          <a:xfrm flipH="1" flipV="1">
            <a:off x="4746795" y="4349414"/>
            <a:ext cx="1439863" cy="0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9D9D3FE-FA14-4342-A661-86D0D1BD7851}"/>
              </a:ext>
            </a:extLst>
          </p:cNvPr>
          <p:cNvSpPr txBox="1">
            <a:spLocks/>
          </p:cNvSpPr>
          <p:nvPr/>
        </p:nvSpPr>
        <p:spPr>
          <a:xfrm>
            <a:off x="479425" y="549275"/>
            <a:ext cx="10678905" cy="80277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altLang="en-US" sz="2200" b="1" cap="all" dirty="0">
                <a:solidFill>
                  <a:schemeClr val="accent2"/>
                </a:solidFill>
                <a:latin typeface="Verdana" charset="0"/>
              </a:rPr>
              <a:t>Uued hooned A-klass, oluline rekonstrueerimine C-klass</a:t>
            </a:r>
          </a:p>
        </p:txBody>
      </p:sp>
    </p:spTree>
    <p:extLst>
      <p:ext uri="{BB962C8B-B14F-4D97-AF65-F5344CB8AC3E}">
        <p14:creationId xmlns:p14="http://schemas.microsoft.com/office/powerpoint/2010/main" val="264367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FFB4D8"/>
      </a:accent4>
      <a:accent5>
        <a:srgbClr val="222A35"/>
      </a:accent5>
      <a:accent6>
        <a:srgbClr val="595959"/>
      </a:accent6>
      <a:hlink>
        <a:srgbClr val="FE69B2"/>
      </a:hlink>
      <a:folHlink>
        <a:srgbClr val="8496B0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lTech_16-9" id="{E583337D-95F0-4164-8786-677E61ACC151}" vid="{EBADDFDA-25F0-4091-B598-75DE0652C745}"/>
    </a:ext>
  </a:extLst>
</a:theme>
</file>

<file path=ppt/theme/theme2.xml><?xml version="1.0" encoding="utf-8"?>
<a:theme xmlns:a="http://schemas.openxmlformats.org/drawingml/2006/main" name="5_Custom Design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4278"/>
      </a:accent1>
      <a:accent2>
        <a:srgbClr val="2484C6"/>
      </a:accent2>
      <a:accent3>
        <a:srgbClr val="F58220"/>
      </a:accent3>
      <a:accent4>
        <a:srgbClr val="FFCB05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TalTech_16-9</Template>
  <TotalTime>3383</TotalTime>
  <Words>2342</Words>
  <Application>Microsoft Macintosh PowerPoint</Application>
  <PresentationFormat>Widescreen</PresentationFormat>
  <Paragraphs>474</Paragraphs>
  <Slides>35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ＭＳ Ｐゴシック</vt:lpstr>
      <vt:lpstr>ＭＳ Ｐゴシック</vt:lpstr>
      <vt:lpstr>Arial</vt:lpstr>
      <vt:lpstr>Calibri</vt:lpstr>
      <vt:lpstr>Calibri Light</vt:lpstr>
      <vt:lpstr>Courier New</vt:lpstr>
      <vt:lpstr>Tahoma</vt:lpstr>
      <vt:lpstr>Times New Roman</vt:lpstr>
      <vt:lpstr>Verdana</vt:lpstr>
      <vt:lpstr>Wingdings</vt:lpstr>
      <vt:lpstr>Office'i kujundus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Grants 15%, 25% and 40% (30% 2019) </vt:lpstr>
      <vt:lpstr>Healthy buildings: First time in the history (large scale in the world) renovated apartments have adequate ventilation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Thalfeldt</dc:creator>
  <cp:lastModifiedBy>Jarek Kurnitski</cp:lastModifiedBy>
  <cp:revision>212</cp:revision>
  <dcterms:created xsi:type="dcterms:W3CDTF">2018-10-03T08:09:24Z</dcterms:created>
  <dcterms:modified xsi:type="dcterms:W3CDTF">2020-05-04T19:00:54Z</dcterms:modified>
</cp:coreProperties>
</file>