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0"/>
  </p:notesMasterIdLst>
  <p:sldIdLst>
    <p:sldId id="281" r:id="rId3"/>
    <p:sldId id="292" r:id="rId4"/>
    <p:sldId id="296" r:id="rId5"/>
    <p:sldId id="297" r:id="rId6"/>
    <p:sldId id="298" r:id="rId7"/>
    <p:sldId id="299" r:id="rId8"/>
    <p:sldId id="273" r:id="rId9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3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5030" autoAdjust="0"/>
  </p:normalViewPr>
  <p:slideViewPr>
    <p:cSldViewPr snapToGrid="0">
      <p:cViewPr varScale="1">
        <p:scale>
          <a:sx n="87" d="100"/>
          <a:sy n="87" d="100"/>
        </p:scale>
        <p:origin x="14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48311182714\AppData\Local\Microsoft\Windows\INetCache\Content.Outlook\VIWI1WYW\Graafikud%202020_KHG%20inventuur%20e.k_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Vihi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se.envir.ee\Kasutajad$\KeM\48311182714\Desktop\Joonised%2005.05.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793033036489929E-2"/>
          <c:y val="3.5836746560407709E-2"/>
          <c:w val="0.91551984518453777"/>
          <c:h val="0.728523340039667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'[Graafikud 2020_KHG inventuur e.k_.xlsx]Graafikud'!$A$26</c:f>
              <c:strCache>
                <c:ptCount val="1"/>
                <c:pt idx="0">
                  <c:v>Energeetika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'[Graafikud 2020_KHG inventuur e.k_.xlsx]Graafikud'!$B$24:$AD$24</c:f>
              <c:strCach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strCache>
            </c:strRef>
          </c:cat>
          <c:val>
            <c:numRef>
              <c:f>'[Graafikud 2020_KHG inventuur e.k_.xlsx]Graafikud'!$B$26:$AD$26</c:f>
              <c:numCache>
                <c:formatCode>0.00</c:formatCode>
                <c:ptCount val="29"/>
                <c:pt idx="0">
                  <c:v>36237.596094319473</c:v>
                </c:pt>
                <c:pt idx="1">
                  <c:v>33220.557321233515</c:v>
                </c:pt>
                <c:pt idx="2">
                  <c:v>24008.005532401359</c:v>
                </c:pt>
                <c:pt idx="3">
                  <c:v>18741.479148855306</c:v>
                </c:pt>
                <c:pt idx="4">
                  <c:v>19342.827657912734</c:v>
                </c:pt>
                <c:pt idx="5">
                  <c:v>17693.815716195855</c:v>
                </c:pt>
                <c:pt idx="6">
                  <c:v>18430.69904498904</c:v>
                </c:pt>
                <c:pt idx="7">
                  <c:v>17940.743115403697</c:v>
                </c:pt>
                <c:pt idx="8">
                  <c:v>16340.958401830067</c:v>
                </c:pt>
                <c:pt idx="9">
                  <c:v>15239.310538984602</c:v>
                </c:pt>
                <c:pt idx="10">
                  <c:v>14848.094255116239</c:v>
                </c:pt>
                <c:pt idx="11">
                  <c:v>15166.094629898525</c:v>
                </c:pt>
                <c:pt idx="12">
                  <c:v>14865.153438301371</c:v>
                </c:pt>
                <c:pt idx="13">
                  <c:v>16679.459808851796</c:v>
                </c:pt>
                <c:pt idx="14">
                  <c:v>16836.8296132217</c:v>
                </c:pt>
                <c:pt idx="15">
                  <c:v>16576.279320993581</c:v>
                </c:pt>
                <c:pt idx="16">
                  <c:v>15837.662695109329</c:v>
                </c:pt>
                <c:pt idx="17">
                  <c:v>19319.085988307164</c:v>
                </c:pt>
                <c:pt idx="18">
                  <c:v>17119.09079409502</c:v>
                </c:pt>
                <c:pt idx="19">
                  <c:v>14290.139602583253</c:v>
                </c:pt>
                <c:pt idx="20">
                  <c:v>18708.377558917702</c:v>
                </c:pt>
                <c:pt idx="21">
                  <c:v>18646.213607122954</c:v>
                </c:pt>
                <c:pt idx="22">
                  <c:v>17243.93711833622</c:v>
                </c:pt>
                <c:pt idx="23">
                  <c:v>19035.499616459554</c:v>
                </c:pt>
                <c:pt idx="24">
                  <c:v>18536.345792317417</c:v>
                </c:pt>
                <c:pt idx="25">
                  <c:v>15791.747194427287</c:v>
                </c:pt>
                <c:pt idx="26">
                  <c:v>17394.656332475664</c:v>
                </c:pt>
                <c:pt idx="27">
                  <c:v>18512.801030495852</c:v>
                </c:pt>
                <c:pt idx="28">
                  <c:v>17590.080334352646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F4-48BE-ABF5-B1929A9F8056}"/>
            </c:ext>
          </c:extLst>
        </c:ser>
        <c:ser>
          <c:idx val="1"/>
          <c:order val="1"/>
          <c:tx>
            <c:strRef>
              <c:f>'[Graafikud 2020_KHG inventuur e.k_.xlsx]Graafikud'!$A$27</c:f>
              <c:strCache>
                <c:ptCount val="1"/>
                <c:pt idx="0">
                  <c:v>Tööstuslikud protsessid ja toodete kasutamine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'[Graafikud 2020_KHG inventuur e.k_.xlsx]Graafikud'!$B$24:$AD$24</c:f>
              <c:strCach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strCache>
            </c:strRef>
          </c:cat>
          <c:val>
            <c:numRef>
              <c:f>'[Graafikud 2020_KHG inventuur e.k_.xlsx]Graafikud'!$B$27:$AD$27</c:f>
              <c:numCache>
                <c:formatCode>0.00</c:formatCode>
                <c:ptCount val="29"/>
                <c:pt idx="0">
                  <c:v>963.2861456491454</c:v>
                </c:pt>
                <c:pt idx="1">
                  <c:v>965.74723098356412</c:v>
                </c:pt>
                <c:pt idx="2">
                  <c:v>573.67861571542051</c:v>
                </c:pt>
                <c:pt idx="3">
                  <c:v>352.71308095962956</c:v>
                </c:pt>
                <c:pt idx="4">
                  <c:v>598.91506116430662</c:v>
                </c:pt>
                <c:pt idx="5">
                  <c:v>634.22696673986673</c:v>
                </c:pt>
                <c:pt idx="6">
                  <c:v>650.04026705096464</c:v>
                </c:pt>
                <c:pt idx="7">
                  <c:v>700.98708065862593</c:v>
                </c:pt>
                <c:pt idx="8">
                  <c:v>754.13718359629092</c:v>
                </c:pt>
                <c:pt idx="9">
                  <c:v>689.47463965576833</c:v>
                </c:pt>
                <c:pt idx="10">
                  <c:v>694.88283258538627</c:v>
                </c:pt>
                <c:pt idx="11">
                  <c:v>730.08293893620578</c:v>
                </c:pt>
                <c:pt idx="12">
                  <c:v>552.29344708867916</c:v>
                </c:pt>
                <c:pt idx="13">
                  <c:v>600.15688427645125</c:v>
                </c:pt>
                <c:pt idx="14">
                  <c:v>740.72218514024303</c:v>
                </c:pt>
                <c:pt idx="15">
                  <c:v>726.68702712210563</c:v>
                </c:pt>
                <c:pt idx="16">
                  <c:v>765.10026275252574</c:v>
                </c:pt>
                <c:pt idx="17">
                  <c:v>958.38418969949862</c:v>
                </c:pt>
                <c:pt idx="18">
                  <c:v>965.83801901705397</c:v>
                </c:pt>
                <c:pt idx="19">
                  <c:v>476.58744979926246</c:v>
                </c:pt>
                <c:pt idx="20">
                  <c:v>537.9650463256794</c:v>
                </c:pt>
                <c:pt idx="21">
                  <c:v>661.66818892518177</c:v>
                </c:pt>
                <c:pt idx="22">
                  <c:v>906.93779920191662</c:v>
                </c:pt>
                <c:pt idx="23">
                  <c:v>998.1194167455966</c:v>
                </c:pt>
                <c:pt idx="24">
                  <c:v>710.53843995584566</c:v>
                </c:pt>
                <c:pt idx="25">
                  <c:v>515.07022306941531</c:v>
                </c:pt>
                <c:pt idx="26">
                  <c:v>503.3205807334208</c:v>
                </c:pt>
                <c:pt idx="27">
                  <c:v>638.78712804416671</c:v>
                </c:pt>
                <c:pt idx="28">
                  <c:v>625.28231764188081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F4-48BE-ABF5-B1929A9F8056}"/>
            </c:ext>
          </c:extLst>
        </c:ser>
        <c:ser>
          <c:idx val="2"/>
          <c:order val="2"/>
          <c:tx>
            <c:strRef>
              <c:f>'[Graafikud 2020_KHG inventuur e.k_.xlsx]Graafikud'!$A$28</c:f>
              <c:strCache>
                <c:ptCount val="1"/>
                <c:pt idx="0">
                  <c:v>Põllumajandus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'[Graafikud 2020_KHG inventuur e.k_.xlsx]Graafikud'!$B$24:$AD$24</c:f>
              <c:strCach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strCache>
            </c:strRef>
          </c:cat>
          <c:val>
            <c:numRef>
              <c:f>'[Graafikud 2020_KHG inventuur e.k_.xlsx]Graafikud'!$B$28:$AD$28</c:f>
              <c:numCache>
                <c:formatCode>0.00</c:formatCode>
                <c:ptCount val="29"/>
                <c:pt idx="0">
                  <c:v>2706.495888283268</c:v>
                </c:pt>
                <c:pt idx="1">
                  <c:v>2587.0343491721696</c:v>
                </c:pt>
                <c:pt idx="2">
                  <c:v>2182.0094988061946</c:v>
                </c:pt>
                <c:pt idx="3">
                  <c:v>1700.0351175438141</c:v>
                </c:pt>
                <c:pt idx="4">
                  <c:v>1548.6208411110608</c:v>
                </c:pt>
                <c:pt idx="5">
                  <c:v>1383.0855254619062</c:v>
                </c:pt>
                <c:pt idx="6">
                  <c:v>1280.8803609384101</c:v>
                </c:pt>
                <c:pt idx="7">
                  <c:v>1290.7893540272987</c:v>
                </c:pt>
                <c:pt idx="8">
                  <c:v>1312.7792086385423</c:v>
                </c:pt>
                <c:pt idx="9">
                  <c:v>1141.1083791782173</c:v>
                </c:pt>
                <c:pt idx="10">
                  <c:v>1141.1170914036193</c:v>
                </c:pt>
                <c:pt idx="11">
                  <c:v>1152.826782764826</c:v>
                </c:pt>
                <c:pt idx="12">
                  <c:v>1092.5344967736464</c:v>
                </c:pt>
                <c:pt idx="13">
                  <c:v>1145.7792161596467</c:v>
                </c:pt>
                <c:pt idx="14">
                  <c:v>1187.9694926906291</c:v>
                </c:pt>
                <c:pt idx="15">
                  <c:v>1194.0821861116594</c:v>
                </c:pt>
                <c:pt idx="16">
                  <c:v>1193.2751723041258</c:v>
                </c:pt>
                <c:pt idx="17">
                  <c:v>1251.2048965490922</c:v>
                </c:pt>
                <c:pt idx="18">
                  <c:v>1309.1154044432235</c:v>
                </c:pt>
                <c:pt idx="19">
                  <c:v>1252.2761220251066</c:v>
                </c:pt>
                <c:pt idx="20">
                  <c:v>1278.404418875298</c:v>
                </c:pt>
                <c:pt idx="21">
                  <c:v>1293.8445331551814</c:v>
                </c:pt>
                <c:pt idx="22">
                  <c:v>1374.6607466859202</c:v>
                </c:pt>
                <c:pt idx="23">
                  <c:v>1406.7078015413401</c:v>
                </c:pt>
                <c:pt idx="24">
                  <c:v>1446.1152917357877</c:v>
                </c:pt>
                <c:pt idx="25">
                  <c:v>1446.2374717064783</c:v>
                </c:pt>
                <c:pt idx="26">
                  <c:v>1402.0402491552545</c:v>
                </c:pt>
                <c:pt idx="27">
                  <c:v>1443.2062567596083</c:v>
                </c:pt>
                <c:pt idx="28">
                  <c:v>1437.7881984402341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1F4-48BE-ABF5-B1929A9F8056}"/>
            </c:ext>
          </c:extLst>
        </c:ser>
        <c:ser>
          <c:idx val="3"/>
          <c:order val="3"/>
          <c:tx>
            <c:strRef>
              <c:f>'[Graafikud 2020_KHG inventuur e.k_.xlsx]Graafikud'!$A$29</c:f>
              <c:strCache>
                <c:ptCount val="1"/>
                <c:pt idx="0">
                  <c:v>Maakasutus, maakasutuse muutus ja metsandus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'[Graafikud 2020_KHG inventuur e.k_.xlsx]Graafikud'!$B$24:$AD$24</c:f>
              <c:strCach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strCache>
            </c:strRef>
          </c:cat>
          <c:val>
            <c:numRef>
              <c:f>'[Graafikud 2020_KHG inventuur e.k_.xlsx]Graafikud'!$B$29:$AD$29</c:f>
              <c:numCache>
                <c:formatCode>0.00</c:formatCode>
                <c:ptCount val="29"/>
                <c:pt idx="0">
                  <c:v>-1626.3188354410352</c:v>
                </c:pt>
                <c:pt idx="1">
                  <c:v>-1502.1162488967252</c:v>
                </c:pt>
                <c:pt idx="2">
                  <c:v>-995.77470627357366</c:v>
                </c:pt>
                <c:pt idx="3">
                  <c:v>-2003.9597134630874</c:v>
                </c:pt>
                <c:pt idx="4">
                  <c:v>-1495.2102954499778</c:v>
                </c:pt>
                <c:pt idx="5">
                  <c:v>-1814.8285551046745</c:v>
                </c:pt>
                <c:pt idx="6">
                  <c:v>-1887.6432908067379</c:v>
                </c:pt>
                <c:pt idx="7">
                  <c:v>-2149.243281349311</c:v>
                </c:pt>
                <c:pt idx="8">
                  <c:v>-2865.3770483924104</c:v>
                </c:pt>
                <c:pt idx="9">
                  <c:v>-2278.8249917620801</c:v>
                </c:pt>
                <c:pt idx="10">
                  <c:v>-3204.8343427054374</c:v>
                </c:pt>
                <c:pt idx="11">
                  <c:v>-3469.3832047247733</c:v>
                </c:pt>
                <c:pt idx="12">
                  <c:v>-3001.0213702220822</c:v>
                </c:pt>
                <c:pt idx="13">
                  <c:v>-4912.4954842398656</c:v>
                </c:pt>
                <c:pt idx="14">
                  <c:v>-3588.8582826988422</c:v>
                </c:pt>
                <c:pt idx="15">
                  <c:v>-556.66348213325932</c:v>
                </c:pt>
                <c:pt idx="16">
                  <c:v>-1633.2225753301832</c:v>
                </c:pt>
                <c:pt idx="17">
                  <c:v>-1668.4244538271214</c:v>
                </c:pt>
                <c:pt idx="18">
                  <c:v>-2028.9808518655066</c:v>
                </c:pt>
                <c:pt idx="19">
                  <c:v>-2798.8001897764252</c:v>
                </c:pt>
                <c:pt idx="20">
                  <c:v>-3739.4980648474757</c:v>
                </c:pt>
                <c:pt idx="21">
                  <c:v>-4091.0671006807243</c:v>
                </c:pt>
                <c:pt idx="22">
                  <c:v>-3636.2551476209569</c:v>
                </c:pt>
                <c:pt idx="23">
                  <c:v>-3207.4762777392293</c:v>
                </c:pt>
                <c:pt idx="24">
                  <c:v>-1558.0309771348543</c:v>
                </c:pt>
                <c:pt idx="25">
                  <c:v>-2216.0237371828598</c:v>
                </c:pt>
                <c:pt idx="26">
                  <c:v>-2439.2797560950935</c:v>
                </c:pt>
                <c:pt idx="27">
                  <c:v>-1834.6260767532176</c:v>
                </c:pt>
                <c:pt idx="28">
                  <c:v>-1990.1766153061999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1F4-48BE-ABF5-B1929A9F8056}"/>
            </c:ext>
          </c:extLst>
        </c:ser>
        <c:ser>
          <c:idx val="4"/>
          <c:order val="4"/>
          <c:tx>
            <c:strRef>
              <c:f>'[Graafikud 2020_KHG inventuur e.k_.xlsx]Graafikud'!$A$30</c:f>
              <c:strCache>
                <c:ptCount val="1"/>
                <c:pt idx="0">
                  <c:v>Jäätmed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'[Graafikud 2020_KHG inventuur e.k_.xlsx]Graafikud'!$B$24:$AD$24</c:f>
              <c:strCach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strCache>
            </c:strRef>
          </c:cat>
          <c:val>
            <c:numRef>
              <c:f>'[Graafikud 2020_KHG inventuur e.k_.xlsx]Graafikud'!$B$30:$AD$30</c:f>
              <c:numCache>
                <c:formatCode>0.00</c:formatCode>
                <c:ptCount val="29"/>
                <c:pt idx="0">
                  <c:v>369.9304697969373</c:v>
                </c:pt>
                <c:pt idx="1">
                  <c:v>382.78413441723058</c:v>
                </c:pt>
                <c:pt idx="2">
                  <c:v>394.20751044739779</c:v>
                </c:pt>
                <c:pt idx="3">
                  <c:v>411.91098029760803</c:v>
                </c:pt>
                <c:pt idx="4">
                  <c:v>410.40272044540956</c:v>
                </c:pt>
                <c:pt idx="5">
                  <c:v>397.97169648436903</c:v>
                </c:pt>
                <c:pt idx="6">
                  <c:v>435.63639451911058</c:v>
                </c:pt>
                <c:pt idx="7">
                  <c:v>491.47196677475517</c:v>
                </c:pt>
                <c:pt idx="8">
                  <c:v>508.51318402696029</c:v>
                </c:pt>
                <c:pt idx="9">
                  <c:v>515.43852484557044</c:v>
                </c:pt>
                <c:pt idx="10">
                  <c:v>562.45132511285885</c:v>
                </c:pt>
                <c:pt idx="11">
                  <c:v>570.02963975541331</c:v>
                </c:pt>
                <c:pt idx="12">
                  <c:v>557.94315532227233</c:v>
                </c:pt>
                <c:pt idx="13">
                  <c:v>546.4637091523839</c:v>
                </c:pt>
                <c:pt idx="14">
                  <c:v>540.17943348306414</c:v>
                </c:pt>
                <c:pt idx="15">
                  <c:v>515.18769476715261</c:v>
                </c:pt>
                <c:pt idx="16">
                  <c:v>499.76709913896974</c:v>
                </c:pt>
                <c:pt idx="17">
                  <c:v>494.42831701013506</c:v>
                </c:pt>
                <c:pt idx="18">
                  <c:v>478.62160080031805</c:v>
                </c:pt>
                <c:pt idx="19">
                  <c:v>500.59308988877842</c:v>
                </c:pt>
                <c:pt idx="20">
                  <c:v>494.30907099583499</c:v>
                </c:pt>
                <c:pt idx="21">
                  <c:v>456.56489933326321</c:v>
                </c:pt>
                <c:pt idx="22">
                  <c:v>441.41031812880624</c:v>
                </c:pt>
                <c:pt idx="23">
                  <c:v>407.71722798664206</c:v>
                </c:pt>
                <c:pt idx="24">
                  <c:v>363.79532289070647</c:v>
                </c:pt>
                <c:pt idx="25">
                  <c:v>356.68918739241906</c:v>
                </c:pt>
                <c:pt idx="26">
                  <c:v>340.40488535060149</c:v>
                </c:pt>
                <c:pt idx="27">
                  <c:v>328.69551710135107</c:v>
                </c:pt>
                <c:pt idx="28">
                  <c:v>320.98935162694687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1F4-48BE-ABF5-B1929A9F80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731680"/>
        <c:axId val="8730048"/>
      </c:barChart>
      <c:catAx>
        <c:axId val="8731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ino" panose="02000603040504020204" pitchFamily="50" charset="0"/>
                <a:ea typeface="+mn-ea"/>
                <a:cs typeface="Times New Roman" panose="02020603050405020304" pitchFamily="18" charset="0"/>
              </a:defRPr>
            </a:pPr>
            <a:endParaRPr lang="et-EE"/>
          </a:p>
        </c:txPr>
        <c:crossAx val="8730048"/>
        <c:crosses val="autoZero"/>
        <c:auto val="1"/>
        <c:lblAlgn val="ctr"/>
        <c:lblOffset val="100"/>
        <c:noMultiLvlLbl val="0"/>
      </c:catAx>
      <c:valAx>
        <c:axId val="8730048"/>
        <c:scaling>
          <c:orientation val="minMax"/>
          <c:max val="42000"/>
          <c:min val="-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600" b="0" i="0" u="none" strike="noStrike" kern="1200" baseline="0">
                    <a:solidFill>
                      <a:schemeClr val="tx1"/>
                    </a:solidFill>
                    <a:latin typeface="Aino" panose="02000603040504020204" pitchFamily="50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t-EE"/>
                  <a:t>miljon tonni CO2 ekvivalenti</a:t>
                </a:r>
              </a:p>
            </c:rich>
          </c:tx>
          <c:layout>
            <c:manualLayout>
              <c:xMode val="edge"/>
              <c:yMode val="edge"/>
              <c:x val="8.4997249301617082E-3"/>
              <c:y val="0.1444384452541994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600" b="0" i="0" u="none" strike="noStrike" kern="1200" baseline="0">
                  <a:solidFill>
                    <a:schemeClr val="tx1"/>
                  </a:solidFill>
                  <a:latin typeface="Aino" panose="02000603040504020204" pitchFamily="50" charset="0"/>
                  <a:ea typeface="+mn-ea"/>
                  <a:cs typeface="Times New Roman" panose="02020603050405020304" pitchFamily="18" charset="0"/>
                </a:defRPr>
              </a:pPr>
              <a:endParaRPr lang="et-EE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ino" panose="02000603040504020204" pitchFamily="50" charset="0"/>
                <a:ea typeface="+mn-ea"/>
                <a:cs typeface="Times New Roman" panose="02020603050405020304" pitchFamily="18" charset="0"/>
              </a:defRPr>
            </a:pPr>
            <a:endParaRPr lang="et-EE"/>
          </a:p>
        </c:txPr>
        <c:crossAx val="8731680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807780651145594"/>
          <c:w val="0.99862811426500842"/>
          <c:h val="0.114365400362475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ino" panose="02000603040504020204" pitchFamily="50" charset="0"/>
              <a:ea typeface="+mn-ea"/>
              <a:cs typeface="Times New Roman" panose="02020603050405020304" pitchFamily="18" charset="0"/>
            </a:defRPr>
          </a:pPr>
          <a:endParaRPr lang="et-EE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Aino" panose="02000603040504020204" pitchFamily="50" charset="0"/>
          <a:cs typeface="Times New Roman" panose="02020603050405020304" pitchFamily="18" charset="0"/>
        </a:defRPr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619830706451248E-2"/>
          <c:y val="0.18404467985532355"/>
          <c:w val="0.53997113472247193"/>
          <c:h val="0.650279094129570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ino" panose="02000603040504020204" pitchFamily="50" charset="0"/>
                    <a:ea typeface="+mn-ea"/>
                    <a:cs typeface="Times New Roman" panose="02020603050405020304" pitchFamily="18" charset="0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Leht1!$A$2:$A$8</c:f>
              <c:strCache>
                <c:ptCount val="7"/>
                <c:pt idx="0">
                  <c:v>Energeetikatööstus</c:v>
                </c:pt>
                <c:pt idx="1">
                  <c:v>Töötlev tööstus ja ehitus</c:v>
                </c:pt>
                <c:pt idx="2">
                  <c:v>Transport</c:v>
                </c:pt>
                <c:pt idx="3">
                  <c:v>Muud sektorid</c:v>
                </c:pt>
                <c:pt idx="4">
                  <c:v>Kütuste hajusheide</c:v>
                </c:pt>
                <c:pt idx="5">
                  <c:v>Muu  </c:v>
                </c:pt>
                <c:pt idx="6">
                  <c:v>Tööstuslikud protsessid ja toodete kasutus</c:v>
                </c:pt>
              </c:strCache>
            </c:strRef>
          </c:cat>
          <c:val>
            <c:numRef>
              <c:f>Leht1!$B$2:$B$8</c:f>
              <c:numCache>
                <c:formatCode>0.0%</c:formatCode>
                <c:ptCount val="7"/>
                <c:pt idx="0">
                  <c:v>0.69079999999999997</c:v>
                </c:pt>
                <c:pt idx="1">
                  <c:v>3.4500000000000003E-2</c:v>
                </c:pt>
                <c:pt idx="2">
                  <c:v>0.12039999999999999</c:v>
                </c:pt>
                <c:pt idx="3">
                  <c:v>3.1699999999999999E-2</c:v>
                </c:pt>
                <c:pt idx="4">
                  <c:v>8.0000000000000004E-4</c:v>
                </c:pt>
                <c:pt idx="5">
                  <c:v>2.5000000000000001E-3</c:v>
                </c:pt>
                <c:pt idx="6">
                  <c:v>0.11940000000000001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351285929705821"/>
          <c:y val="7.1118893605746247E-2"/>
          <c:w val="0.4164871407029419"/>
          <c:h val="0.928294183783410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ino" panose="02000603040504020204" pitchFamily="50" charset="0"/>
              <a:ea typeface="+mn-ea"/>
              <a:cs typeface="Times New Roman" panose="02020603050405020304" pitchFamily="18" charset="0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ino" panose="02000603040504020204" pitchFamily="50" charset="0"/>
          <a:cs typeface="Times New Roman" panose="02020603050405020304" pitchFamily="18" charset="0"/>
        </a:defRPr>
      </a:pPr>
      <a:endParaRPr lang="et-E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109091626639658E-2"/>
          <c:y val="0.15594635855499842"/>
          <c:w val="0.57138254110522579"/>
          <c:h val="0.6881072349365651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ino" panose="02000603040504020204" pitchFamily="50" charset="0"/>
                    <a:ea typeface="+mn-ea"/>
                    <a:cs typeface="Times New Roman" panose="02020603050405020304" pitchFamily="18" charset="0"/>
                  </a:defRPr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Leht1!$A$12:$A$17</c:f>
              <c:strCache>
                <c:ptCount val="6"/>
                <c:pt idx="0">
                  <c:v>Kivisüsi</c:v>
                </c:pt>
                <c:pt idx="1">
                  <c:v>Põlevkivi</c:v>
                </c:pt>
                <c:pt idx="2">
                  <c:v>Turvas</c:v>
                </c:pt>
                <c:pt idx="3">
                  <c:v>Taastuvad energia-allikad ja jäätmed</c:v>
                </c:pt>
                <c:pt idx="4">
                  <c:v>Maagaas</c:v>
                </c:pt>
                <c:pt idx="5">
                  <c:v>Naftatooted</c:v>
                </c:pt>
              </c:strCache>
            </c:strRef>
          </c:cat>
          <c:val>
            <c:numRef>
              <c:f>Leht1!$B$12:$B$17</c:f>
              <c:numCache>
                <c:formatCode>0.00%</c:formatCode>
                <c:ptCount val="6"/>
                <c:pt idx="0">
                  <c:v>6.0000000000000001E-3</c:v>
                </c:pt>
                <c:pt idx="1">
                  <c:v>0.70399999999999996</c:v>
                </c:pt>
                <c:pt idx="2">
                  <c:v>5.0000000000000001E-3</c:v>
                </c:pt>
                <c:pt idx="3">
                  <c:v>0.20300000000000001</c:v>
                </c:pt>
                <c:pt idx="4">
                  <c:v>7.2999999999999995E-2</c:v>
                </c:pt>
                <c:pt idx="5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31336011484368"/>
          <c:y val="8.4497267016628491E-2"/>
          <c:w val="0.43468726310613998"/>
          <c:h val="0.831005465966743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ino" panose="02000603040504020204" pitchFamily="50" charset="0"/>
              <a:ea typeface="+mn-ea"/>
              <a:cs typeface="Times New Roman" panose="02020603050405020304" pitchFamily="18" charset="0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ino" panose="02000603040504020204" pitchFamily="50" charset="0"/>
          <a:cs typeface="Times New Roman" panose="02020603050405020304" pitchFamily="18" charset="0"/>
        </a:defRPr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26BC-6A3C-4778-8E2D-EA8088154042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C6335-E4D3-44FF-A23E-26661CB4595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26880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9pPr>
          </a:lstStyle>
          <a:p>
            <a:fld id="{97BE4AFD-DDB6-4B14-A833-E0EB42F27733}" type="slidenum">
              <a:rPr lang="et-EE" altLang="et-EE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/>
              <a:t>1</a:t>
            </a:fld>
            <a:endParaRPr lang="et-EE" altLang="et-EE" smtClean="0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86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t-EE" altLang="et-EE" smtClean="0"/>
          </a:p>
        </p:txBody>
      </p:sp>
    </p:spTree>
    <p:extLst>
      <p:ext uri="{BB962C8B-B14F-4D97-AF65-F5344CB8AC3E}">
        <p14:creationId xmlns:p14="http://schemas.microsoft.com/office/powerpoint/2010/main" val="3292017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C6335-E4D3-44FF-A23E-26661CB45957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60481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C6335-E4D3-44FF-A23E-26661CB45957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86014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4065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8528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80402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807" y="1122045"/>
            <a:ext cx="9142386" cy="2387329"/>
          </a:xfrm>
        </p:spPr>
        <p:txBody>
          <a:bodyPr anchor="b"/>
          <a:lstStyle>
            <a:lvl1pPr algn="ctr">
              <a:defRPr sz="6016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807" y="3601684"/>
            <a:ext cx="9142386" cy="1656806"/>
          </a:xfrm>
        </p:spPr>
        <p:txBody>
          <a:bodyPr/>
          <a:lstStyle>
            <a:lvl1pPr marL="0" indent="0" algn="ctr">
              <a:buNone/>
              <a:defRPr sz="2406"/>
            </a:lvl1pPr>
            <a:lvl2pPr marL="458389" indent="0" algn="ctr">
              <a:buNone/>
              <a:defRPr sz="2005"/>
            </a:lvl2pPr>
            <a:lvl3pPr marL="916777" indent="0" algn="ctr">
              <a:buNone/>
              <a:defRPr sz="1805"/>
            </a:lvl3pPr>
            <a:lvl4pPr marL="1375166" indent="0" algn="ctr">
              <a:buNone/>
              <a:defRPr sz="1604"/>
            </a:lvl4pPr>
            <a:lvl5pPr marL="1833555" indent="0" algn="ctr">
              <a:buNone/>
              <a:defRPr sz="1604"/>
            </a:lvl5pPr>
            <a:lvl6pPr marL="2291944" indent="0" algn="ctr">
              <a:buNone/>
              <a:defRPr sz="1604"/>
            </a:lvl6pPr>
            <a:lvl7pPr marL="2750332" indent="0" algn="ctr">
              <a:buNone/>
              <a:defRPr sz="1604"/>
            </a:lvl7pPr>
            <a:lvl8pPr marL="3208721" indent="0" algn="ctr">
              <a:buNone/>
              <a:defRPr sz="1604"/>
            </a:lvl8pPr>
            <a:lvl9pPr marL="3667110" indent="0" algn="ctr">
              <a:buNone/>
              <a:defRPr sz="1604"/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22371D34-2D60-4299-9D4E-B8F042EDC0FF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4133491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0D76B0AF-2D40-4208-93DC-36880CB12EA9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08254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2300" y="1709327"/>
            <a:ext cx="10514497" cy="2853654"/>
          </a:xfrm>
        </p:spPr>
        <p:txBody>
          <a:bodyPr anchor="b"/>
          <a:lstStyle>
            <a:lvl1pPr>
              <a:defRPr sz="6016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2300" y="4590038"/>
            <a:ext cx="10514497" cy="1499242"/>
          </a:xfrm>
        </p:spPr>
        <p:txBody>
          <a:bodyPr/>
          <a:lstStyle>
            <a:lvl1pPr marL="0" indent="0">
              <a:buNone/>
              <a:defRPr sz="2406"/>
            </a:lvl1pPr>
            <a:lvl2pPr marL="458389" indent="0">
              <a:buNone/>
              <a:defRPr sz="2005"/>
            </a:lvl2pPr>
            <a:lvl3pPr marL="916777" indent="0">
              <a:buNone/>
              <a:defRPr sz="1805"/>
            </a:lvl3pPr>
            <a:lvl4pPr marL="1375166" indent="0">
              <a:buNone/>
              <a:defRPr sz="1604"/>
            </a:lvl4pPr>
            <a:lvl5pPr marL="1833555" indent="0">
              <a:buNone/>
              <a:defRPr sz="1604"/>
            </a:lvl5pPr>
            <a:lvl6pPr marL="2291944" indent="0">
              <a:buNone/>
              <a:defRPr sz="1604"/>
            </a:lvl6pPr>
            <a:lvl7pPr marL="2750332" indent="0">
              <a:buNone/>
              <a:defRPr sz="1604"/>
            </a:lvl7pPr>
            <a:lvl8pPr marL="3208721" indent="0">
              <a:buNone/>
              <a:defRPr sz="1604"/>
            </a:lvl8pPr>
            <a:lvl9pPr marL="3667110" indent="0">
              <a:buNone/>
              <a:defRPr sz="1604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3D0050FF-3F99-43D3-BF94-BA25FA00DC5D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1150428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681755" y="1772990"/>
            <a:ext cx="6039008" cy="397569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927225" y="1772990"/>
            <a:ext cx="6041158" cy="397569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EAE55E25-A1E5-47F1-83DA-30C343F6926C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752308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752" y="364466"/>
            <a:ext cx="10516648" cy="13257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752" y="1680680"/>
            <a:ext cx="5159395" cy="824424"/>
          </a:xfrm>
        </p:spPr>
        <p:txBody>
          <a:bodyPr anchor="b"/>
          <a:lstStyle>
            <a:lvl1pPr marL="0" indent="0">
              <a:buNone/>
              <a:defRPr sz="2406" b="1"/>
            </a:lvl1pPr>
            <a:lvl2pPr marL="458389" indent="0">
              <a:buNone/>
              <a:defRPr sz="2005" b="1"/>
            </a:lvl2pPr>
            <a:lvl3pPr marL="916777" indent="0">
              <a:buNone/>
              <a:defRPr sz="1805" b="1"/>
            </a:lvl3pPr>
            <a:lvl4pPr marL="1375166" indent="0">
              <a:buNone/>
              <a:defRPr sz="1604" b="1"/>
            </a:lvl4pPr>
            <a:lvl5pPr marL="1833555" indent="0">
              <a:buNone/>
              <a:defRPr sz="1604" b="1"/>
            </a:lvl5pPr>
            <a:lvl6pPr marL="2291944" indent="0">
              <a:buNone/>
              <a:defRPr sz="1604" b="1"/>
            </a:lvl6pPr>
            <a:lvl7pPr marL="2750332" indent="0">
              <a:buNone/>
              <a:defRPr sz="1604" b="1"/>
            </a:lvl7pPr>
            <a:lvl8pPr marL="3208721" indent="0">
              <a:buNone/>
              <a:defRPr sz="1604" b="1"/>
            </a:lvl8pPr>
            <a:lvl9pPr marL="3667110" indent="0">
              <a:buNone/>
              <a:defRPr sz="1604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8752" y="2505104"/>
            <a:ext cx="5159395" cy="3684444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348" y="1680680"/>
            <a:ext cx="5183051" cy="824424"/>
          </a:xfrm>
        </p:spPr>
        <p:txBody>
          <a:bodyPr anchor="b"/>
          <a:lstStyle>
            <a:lvl1pPr marL="0" indent="0">
              <a:buNone/>
              <a:defRPr sz="2406" b="1"/>
            </a:lvl1pPr>
            <a:lvl2pPr marL="458389" indent="0">
              <a:buNone/>
              <a:defRPr sz="2005" b="1"/>
            </a:lvl2pPr>
            <a:lvl3pPr marL="916777" indent="0">
              <a:buNone/>
              <a:defRPr sz="1805" b="1"/>
            </a:lvl3pPr>
            <a:lvl4pPr marL="1375166" indent="0">
              <a:buNone/>
              <a:defRPr sz="1604" b="1"/>
            </a:lvl4pPr>
            <a:lvl5pPr marL="1833555" indent="0">
              <a:buNone/>
              <a:defRPr sz="1604" b="1"/>
            </a:lvl5pPr>
            <a:lvl6pPr marL="2291944" indent="0">
              <a:buNone/>
              <a:defRPr sz="1604" b="1"/>
            </a:lvl6pPr>
            <a:lvl7pPr marL="2750332" indent="0">
              <a:buNone/>
              <a:defRPr sz="1604" b="1"/>
            </a:lvl7pPr>
            <a:lvl8pPr marL="3208721" indent="0">
              <a:buNone/>
              <a:defRPr sz="1604" b="1"/>
            </a:lvl8pPr>
            <a:lvl9pPr marL="3667110" indent="0">
              <a:buNone/>
              <a:defRPr sz="1604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348" y="2505104"/>
            <a:ext cx="5183051" cy="3684444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F4DB1CE7-4D3B-4FC5-AE8D-5DB201EE83DE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203676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FD5D4386-B9C7-419A-B8B2-8B1AB2027028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955623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A82FA32A-E1D9-4AC3-B2C0-E1A274FC3195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9358847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751" y="456776"/>
            <a:ext cx="3933528" cy="1601102"/>
          </a:xfrm>
        </p:spPr>
        <p:txBody>
          <a:bodyPr anchor="b"/>
          <a:lstStyle>
            <a:lvl1pPr>
              <a:defRPr sz="3208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052" y="986763"/>
            <a:ext cx="6172348" cy="4874926"/>
          </a:xfrm>
        </p:spPr>
        <p:txBody>
          <a:bodyPr/>
          <a:lstStyle>
            <a:lvl1pPr>
              <a:defRPr sz="3208"/>
            </a:lvl1pPr>
            <a:lvl2pPr>
              <a:defRPr sz="2807"/>
            </a:lvl2pPr>
            <a:lvl3pPr>
              <a:defRPr sz="2406"/>
            </a:lvl3pPr>
            <a:lvl4pPr>
              <a:defRPr sz="2005"/>
            </a:lvl4pPr>
            <a:lvl5pPr>
              <a:defRPr sz="2005"/>
            </a:lvl5pPr>
            <a:lvl6pPr>
              <a:defRPr sz="2005"/>
            </a:lvl6pPr>
            <a:lvl7pPr>
              <a:defRPr sz="2005"/>
            </a:lvl7pPr>
            <a:lvl8pPr>
              <a:defRPr sz="2005"/>
            </a:lvl8pPr>
            <a:lvl9pPr>
              <a:defRPr sz="2005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8751" y="2057878"/>
            <a:ext cx="3933528" cy="3811768"/>
          </a:xfrm>
        </p:spPr>
        <p:txBody>
          <a:bodyPr/>
          <a:lstStyle>
            <a:lvl1pPr marL="0" indent="0">
              <a:buNone/>
              <a:defRPr sz="1604"/>
            </a:lvl1pPr>
            <a:lvl2pPr marL="458389" indent="0">
              <a:buNone/>
              <a:defRPr sz="1404"/>
            </a:lvl2pPr>
            <a:lvl3pPr marL="916777" indent="0">
              <a:buNone/>
              <a:defRPr sz="1203"/>
            </a:lvl3pPr>
            <a:lvl4pPr marL="1375166" indent="0">
              <a:buNone/>
              <a:defRPr sz="1003"/>
            </a:lvl4pPr>
            <a:lvl5pPr marL="1833555" indent="0">
              <a:buNone/>
              <a:defRPr sz="1003"/>
            </a:lvl5pPr>
            <a:lvl6pPr marL="2291944" indent="0">
              <a:buNone/>
              <a:defRPr sz="1003"/>
            </a:lvl6pPr>
            <a:lvl7pPr marL="2750332" indent="0">
              <a:buNone/>
              <a:defRPr sz="1003"/>
            </a:lvl7pPr>
            <a:lvl8pPr marL="3208721" indent="0">
              <a:buNone/>
              <a:defRPr sz="1003"/>
            </a:lvl8pPr>
            <a:lvl9pPr marL="3667110" indent="0">
              <a:buNone/>
              <a:defRPr sz="1003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94EC98BA-6AAD-4D02-8443-6E8A580D8E1C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34825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425296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751" y="456776"/>
            <a:ext cx="3933528" cy="1601102"/>
          </a:xfrm>
        </p:spPr>
        <p:txBody>
          <a:bodyPr anchor="b"/>
          <a:lstStyle>
            <a:lvl1pPr>
              <a:defRPr sz="3208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052" y="986763"/>
            <a:ext cx="6172348" cy="4874926"/>
          </a:xfrm>
        </p:spPr>
        <p:txBody>
          <a:bodyPr/>
          <a:lstStyle>
            <a:lvl1pPr marL="0" indent="0">
              <a:buNone/>
              <a:defRPr sz="3208"/>
            </a:lvl1pPr>
            <a:lvl2pPr marL="458389" indent="0">
              <a:buNone/>
              <a:defRPr sz="2807"/>
            </a:lvl2pPr>
            <a:lvl3pPr marL="916777" indent="0">
              <a:buNone/>
              <a:defRPr sz="2406"/>
            </a:lvl3pPr>
            <a:lvl4pPr marL="1375166" indent="0">
              <a:buNone/>
              <a:defRPr sz="2005"/>
            </a:lvl4pPr>
            <a:lvl5pPr marL="1833555" indent="0">
              <a:buNone/>
              <a:defRPr sz="2005"/>
            </a:lvl5pPr>
            <a:lvl6pPr marL="2291944" indent="0">
              <a:buNone/>
              <a:defRPr sz="2005"/>
            </a:lvl6pPr>
            <a:lvl7pPr marL="2750332" indent="0">
              <a:buNone/>
              <a:defRPr sz="2005"/>
            </a:lvl7pPr>
            <a:lvl8pPr marL="3208721" indent="0">
              <a:buNone/>
              <a:defRPr sz="2005"/>
            </a:lvl8pPr>
            <a:lvl9pPr marL="3667110" indent="0">
              <a:buNone/>
              <a:defRPr sz="2005"/>
            </a:lvl9pPr>
          </a:lstStyle>
          <a:p>
            <a:pPr lvl="0"/>
            <a:endParaRPr lang="et-EE" noProof="0" smtClean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8751" y="2057878"/>
            <a:ext cx="3933528" cy="3811768"/>
          </a:xfrm>
        </p:spPr>
        <p:txBody>
          <a:bodyPr/>
          <a:lstStyle>
            <a:lvl1pPr marL="0" indent="0">
              <a:buNone/>
              <a:defRPr sz="1604"/>
            </a:lvl1pPr>
            <a:lvl2pPr marL="458389" indent="0">
              <a:buNone/>
              <a:defRPr sz="1404"/>
            </a:lvl2pPr>
            <a:lvl3pPr marL="916777" indent="0">
              <a:buNone/>
              <a:defRPr sz="1203"/>
            </a:lvl3pPr>
            <a:lvl4pPr marL="1375166" indent="0">
              <a:buNone/>
              <a:defRPr sz="1003"/>
            </a:lvl4pPr>
            <a:lvl5pPr marL="1833555" indent="0">
              <a:buNone/>
              <a:defRPr sz="1003"/>
            </a:lvl5pPr>
            <a:lvl6pPr marL="2291944" indent="0">
              <a:buNone/>
              <a:defRPr sz="1003"/>
            </a:lvl6pPr>
            <a:lvl7pPr marL="2750332" indent="0">
              <a:buNone/>
              <a:defRPr sz="1003"/>
            </a:lvl7pPr>
            <a:lvl8pPr marL="3208721" indent="0">
              <a:buNone/>
              <a:defRPr sz="1003"/>
            </a:lvl8pPr>
            <a:lvl9pPr marL="3667110" indent="0">
              <a:buNone/>
              <a:defRPr sz="1003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DABE61CE-DA93-47F9-ADAD-722ECA9E1A02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31825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1FE181F2-90D5-49F3-A1DA-BD2662C39221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2293244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9897263" y="302396"/>
            <a:ext cx="3071119" cy="5446292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681755" y="302396"/>
            <a:ext cx="9009046" cy="5446292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 eaLnBrk="0">
              <a:buClrTx/>
              <a:buSzTx/>
              <a:buFontTx/>
              <a:buNone/>
              <a:defRPr smtClean="0"/>
            </a:lvl1pPr>
          </a:lstStyle>
          <a:p>
            <a:pPr>
              <a:defRPr/>
            </a:pPr>
            <a:fld id="{F1948BCD-C1D4-44A2-8C4E-3DDD3002B730}" type="slidenum">
              <a:rPr lang="et-EE" altLang="et-EE"/>
              <a:pPr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2108294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4182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58389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9432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8880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3309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5670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5150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78A7D-00A8-4F96-8E84-1BD8C9279A87}" type="datetimeFigureOut">
              <a:rPr lang="et-EE" smtClean="0"/>
              <a:t>04.05.2020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DAC55-2838-4423-AFEA-B6FDA949B26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316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1755" y="302395"/>
            <a:ext cx="12286627" cy="1263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1755" y="1772990"/>
            <a:ext cx="12286627" cy="3975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096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t-EE" smtClean="0"/>
              <a:t>Click to edit the outline text format</a:t>
            </a:r>
          </a:p>
          <a:p>
            <a:pPr lvl="1"/>
            <a:r>
              <a:rPr lang="en-GB" altLang="et-EE" smtClean="0"/>
              <a:t>Second Outline Level</a:t>
            </a:r>
          </a:p>
          <a:p>
            <a:pPr lvl="2"/>
            <a:r>
              <a:rPr lang="en-GB" altLang="et-EE" smtClean="0"/>
              <a:t>Third Outline Level</a:t>
            </a:r>
          </a:p>
          <a:p>
            <a:pPr lvl="3"/>
            <a:r>
              <a:rPr lang="en-GB" altLang="et-EE" smtClean="0"/>
              <a:t>Fourth Outline Level</a:t>
            </a:r>
          </a:p>
          <a:p>
            <a:pPr lvl="4"/>
            <a:r>
              <a:rPr lang="en-GB" altLang="et-EE" smtClean="0"/>
              <a:t>Fifth Outline Level</a:t>
            </a:r>
          </a:p>
          <a:p>
            <a:pPr lvl="4"/>
            <a:r>
              <a:rPr lang="en-GB" altLang="et-EE" smtClean="0"/>
              <a:t>Sixth Outline Level</a:t>
            </a:r>
          </a:p>
          <a:p>
            <a:pPr lvl="4"/>
            <a:r>
              <a:rPr lang="en-GB" altLang="et-EE" smtClean="0"/>
              <a:t>Seventh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1756" y="6904155"/>
            <a:ext cx="3178651" cy="52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0431" algn="l"/>
                <a:tab pos="900861" algn="l"/>
                <a:tab pos="1351292" algn="l"/>
                <a:tab pos="1801722" algn="l"/>
                <a:tab pos="2252153" algn="l"/>
              </a:tabLst>
              <a:defRPr sz="1404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defTabSz="450431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t-EE" altLang="et-E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4671198" y="6904155"/>
            <a:ext cx="4327095" cy="52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0431" algn="l"/>
                <a:tab pos="900861" algn="l"/>
                <a:tab pos="1351292" algn="l"/>
                <a:tab pos="1801722" algn="l"/>
                <a:tab pos="2252153" algn="l"/>
                <a:tab pos="2702583" algn="l"/>
                <a:tab pos="3153015" algn="l"/>
              </a:tabLst>
              <a:defRPr sz="1404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defTabSz="450431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t-EE" altLang="et-E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9791882" y="6904155"/>
            <a:ext cx="3178651" cy="52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50431" algn="l"/>
                <a:tab pos="900861" algn="l"/>
                <a:tab pos="1351292" algn="l"/>
                <a:tab pos="1801722" algn="l"/>
                <a:tab pos="2252153" algn="l"/>
              </a:tabLst>
              <a:defRPr sz="1404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defTabSz="450431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9F411DB-9869-470E-8E09-3DD209680D4A}" type="slidenum">
              <a:rPr lang="et-EE" altLang="et-EE" smtClean="0"/>
              <a:pPr defTabSz="450431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t-EE" altLang="et-EE"/>
          </a:p>
        </p:txBody>
      </p:sp>
    </p:spTree>
    <p:extLst>
      <p:ext uri="{BB962C8B-B14F-4D97-AF65-F5344CB8AC3E}">
        <p14:creationId xmlns:p14="http://schemas.microsoft.com/office/powerpoint/2010/main" val="304721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50431" rtl="0" eaLnBrk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0431" rtl="0" eaLnBrk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algn="l" defTabSz="450431" rtl="0" eaLnBrk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algn="l" defTabSz="450431" rtl="0" eaLnBrk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algn="l" defTabSz="450431" rtl="0" eaLnBrk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21138" indent="-229194" algn="l" defTabSz="450431" rtl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9527" indent="-229194" algn="l" defTabSz="450431" rtl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37915" indent="-229194" algn="l" defTabSz="450431" rtl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96304" indent="-229194" algn="l" defTabSz="450431" rtl="0" fontAlgn="base" hangingPunct="0">
        <a:lnSpc>
          <a:spcPct val="7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15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3792" indent="-343792" algn="l" defTabSz="450431" rtl="0" eaLnBrk="0" fontAlgn="base" hangingPunct="0">
        <a:lnSpc>
          <a:spcPct val="97000"/>
        </a:lnSpc>
        <a:spcBef>
          <a:spcPct val="0"/>
        </a:spcBef>
        <a:spcAft>
          <a:spcPts val="1417"/>
        </a:spcAft>
        <a:buClr>
          <a:srgbClr val="000000"/>
        </a:buClr>
        <a:buSzPct val="100000"/>
        <a:buFont typeface="Times New Roman" panose="02020603050405020304" pitchFamily="18" charset="0"/>
        <a:defRPr sz="3208" kern="1200">
          <a:solidFill>
            <a:srgbClr val="000000"/>
          </a:solidFill>
          <a:latin typeface="+mn-lt"/>
          <a:ea typeface="+mn-ea"/>
          <a:cs typeface="+mn-cs"/>
        </a:defRPr>
      </a:lvl1pPr>
      <a:lvl2pPr marL="744882" indent="-286493" algn="l" defTabSz="450431" rtl="0" eaLnBrk="0" fontAlgn="base" hangingPunct="0">
        <a:lnSpc>
          <a:spcPct val="97000"/>
        </a:lnSpc>
        <a:spcBef>
          <a:spcPct val="0"/>
        </a:spcBef>
        <a:spcAft>
          <a:spcPts val="1141"/>
        </a:spcAft>
        <a:buClr>
          <a:srgbClr val="000000"/>
        </a:buClr>
        <a:buSzPct val="100000"/>
        <a:buFont typeface="Times New Roman" panose="02020603050405020304" pitchFamily="18" charset="0"/>
        <a:defRPr sz="2807" kern="1200">
          <a:solidFill>
            <a:srgbClr val="000000"/>
          </a:solidFill>
          <a:latin typeface="+mn-lt"/>
          <a:ea typeface="+mn-ea"/>
          <a:cs typeface="+mn-cs"/>
        </a:defRPr>
      </a:lvl2pPr>
      <a:lvl3pPr marL="1145972" indent="-229194" algn="l" defTabSz="450431" rtl="0" eaLnBrk="0" fontAlgn="base" hangingPunct="0">
        <a:lnSpc>
          <a:spcPct val="97000"/>
        </a:lnSpc>
        <a:spcBef>
          <a:spcPct val="0"/>
        </a:spcBef>
        <a:spcAft>
          <a:spcPts val="852"/>
        </a:spcAft>
        <a:buClr>
          <a:srgbClr val="000000"/>
        </a:buClr>
        <a:buSzPct val="100000"/>
        <a:buFont typeface="Times New Roman" panose="02020603050405020304" pitchFamily="18" charset="0"/>
        <a:defRPr sz="2406" kern="1200">
          <a:solidFill>
            <a:srgbClr val="000000"/>
          </a:solidFill>
          <a:latin typeface="+mn-lt"/>
          <a:ea typeface="+mn-ea"/>
          <a:cs typeface="+mn-cs"/>
        </a:defRPr>
      </a:lvl3pPr>
      <a:lvl4pPr marL="1604361" indent="-229194" algn="l" defTabSz="450431" rtl="0" eaLnBrk="0" fontAlgn="base" hangingPunct="0">
        <a:lnSpc>
          <a:spcPct val="97000"/>
        </a:lnSpc>
        <a:spcBef>
          <a:spcPct val="0"/>
        </a:spcBef>
        <a:spcAft>
          <a:spcPts val="576"/>
        </a:spcAft>
        <a:buClr>
          <a:srgbClr val="000000"/>
        </a:buClr>
        <a:buSzPct val="100000"/>
        <a:buFont typeface="Times New Roman" panose="02020603050405020304" pitchFamily="18" charset="0"/>
        <a:defRPr sz="2005" kern="1200">
          <a:solidFill>
            <a:srgbClr val="000000"/>
          </a:solidFill>
          <a:latin typeface="+mn-lt"/>
          <a:ea typeface="+mn-ea"/>
          <a:cs typeface="+mn-cs"/>
        </a:defRPr>
      </a:lvl4pPr>
      <a:lvl5pPr marL="2062749" indent="-229194" algn="l" defTabSz="450431" rtl="0" eaLnBrk="0" fontAlgn="base" hangingPunct="0">
        <a:lnSpc>
          <a:spcPct val="97000"/>
        </a:lnSpc>
        <a:spcBef>
          <a:spcPct val="0"/>
        </a:spcBef>
        <a:spcAft>
          <a:spcPts val="289"/>
        </a:spcAft>
        <a:buClr>
          <a:srgbClr val="000000"/>
        </a:buClr>
        <a:buSzPct val="100000"/>
        <a:buFont typeface="Times New Roman" panose="02020603050405020304" pitchFamily="18" charset="0"/>
        <a:defRPr sz="2005" kern="1200">
          <a:solidFill>
            <a:srgbClr val="000000"/>
          </a:solidFill>
          <a:latin typeface="+mn-lt"/>
          <a:ea typeface="+mn-ea"/>
          <a:cs typeface="+mn-cs"/>
        </a:defRPr>
      </a:lvl5pPr>
      <a:lvl6pPr marL="2521138" indent="-229194" algn="l" defTabSz="916777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5" kern="1200">
          <a:solidFill>
            <a:schemeClr val="tx1"/>
          </a:solidFill>
          <a:latin typeface="+mn-lt"/>
          <a:ea typeface="+mn-ea"/>
          <a:cs typeface="+mn-cs"/>
        </a:defRPr>
      </a:lvl6pPr>
      <a:lvl7pPr marL="2979527" indent="-229194" algn="l" defTabSz="916777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5" kern="1200">
          <a:solidFill>
            <a:schemeClr val="tx1"/>
          </a:solidFill>
          <a:latin typeface="+mn-lt"/>
          <a:ea typeface="+mn-ea"/>
          <a:cs typeface="+mn-cs"/>
        </a:defRPr>
      </a:lvl7pPr>
      <a:lvl8pPr marL="3437915" indent="-229194" algn="l" defTabSz="916777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5" kern="1200">
          <a:solidFill>
            <a:schemeClr val="tx1"/>
          </a:solidFill>
          <a:latin typeface="+mn-lt"/>
          <a:ea typeface="+mn-ea"/>
          <a:cs typeface="+mn-cs"/>
        </a:defRPr>
      </a:lvl8pPr>
      <a:lvl9pPr marL="3896304" indent="-229194" algn="l" defTabSz="916777" rtl="0" eaLnBrk="1" latinLnBrk="0" hangingPunct="1">
        <a:lnSpc>
          <a:spcPct val="90000"/>
        </a:lnSpc>
        <a:spcBef>
          <a:spcPts val="501"/>
        </a:spcBef>
        <a:buFont typeface="Arial" panose="020B0604020202020204" pitchFamily="34" charset="0"/>
        <a:buChar char="•"/>
        <a:defRPr sz="18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1pPr>
      <a:lvl2pPr marL="458389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2pPr>
      <a:lvl3pPr marL="916777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3pPr>
      <a:lvl4pPr marL="1375166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4pPr>
      <a:lvl5pPr marL="1833555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5pPr>
      <a:lvl6pPr marL="2291944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6pPr>
      <a:lvl7pPr marL="2750332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7pPr>
      <a:lvl8pPr marL="3208721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8pPr>
      <a:lvl9pPr marL="3667110" algn="l" defTabSz="916777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janika.laht@envir.e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3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0135"/>
              </p:ext>
            </p:extLst>
          </p:nvPr>
        </p:nvGraphicFramePr>
        <p:xfrm>
          <a:off x="0" y="0"/>
          <a:ext cx="12191999" cy="1804821"/>
        </p:xfrm>
        <a:graphic>
          <a:graphicData uri="http://schemas.openxmlformats.org/drawingml/2006/table">
            <a:tbl>
              <a:tblPr/>
              <a:tblGrid>
                <a:gridCol w="12191999"/>
              </a:tblGrid>
              <a:tr h="1804821">
                <a:tc>
                  <a:txBody>
                    <a:bodyPr/>
                    <a:lstStyle>
                      <a:lvl1pPr>
                        <a:spcAft>
                          <a:spcPts val="1413"/>
                        </a:spcAft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1pPr>
                      <a:lvl2pPr>
                        <a:spcAft>
                          <a:spcPts val="1138"/>
                        </a:spcAft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2pPr>
                      <a:lvl3pPr>
                        <a:spcAft>
                          <a:spcPts val="850"/>
                        </a:spcAft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3pPr>
                      <a:lvl4pPr>
                        <a:spcAft>
                          <a:spcPts val="575"/>
                        </a:spcAft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4pPr>
                      <a:lvl5pPr>
                        <a:spcAft>
                          <a:spcPts val="288"/>
                        </a:spcAft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fontAlgn="base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fontAlgn="base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fontAlgn="base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fontAlgn="base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Roboto Condensed" panose="02000000000000000000" pitchFamily="2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  <a:tab pos="7188200" algn="l"/>
                          <a:tab pos="7637463" algn="l"/>
                          <a:tab pos="8086725" algn="l"/>
                          <a:tab pos="8535988" algn="l"/>
                          <a:tab pos="8985250" algn="l"/>
                        </a:tabLst>
                      </a:pPr>
                      <a:endParaRPr kumimoji="0" lang="et-EE" altLang="et-E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Roboto Condensed" panose="02000000000000000000" pitchFamily="2" charset="0"/>
                        <a:ea typeface="Microsoft YaHei" panose="020B0503020204020204" pitchFamily="34" charset="-122"/>
                      </a:endParaRPr>
                    </a:p>
                  </a:txBody>
                  <a:tcPr marL="90230" marR="90230" marT="53740" marB="46919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7657" name="Text Box 8"/>
          <p:cNvSpPr txBox="1">
            <a:spLocks noChangeArrowheads="1"/>
          </p:cNvSpPr>
          <p:nvPr/>
        </p:nvSpPr>
        <p:spPr bwMode="auto">
          <a:xfrm>
            <a:off x="4496386" y="4850033"/>
            <a:ext cx="7217691" cy="1722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9853" rIns="0" bIns="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</a:defRPr>
            </a:lvl9pPr>
          </a:lstStyle>
          <a:p>
            <a:pPr algn="r" defTabSz="450431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t-EE" altLang="et-EE" sz="2607" b="1" dirty="0" smtClean="0">
              <a:solidFill>
                <a:srgbClr val="FFFFFF"/>
              </a:solidFill>
            </a:endParaRPr>
          </a:p>
          <a:p>
            <a:pPr algn="r" defTabSz="450431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t-EE" altLang="et-EE" sz="2607" b="1" dirty="0" smtClean="0">
                <a:solidFill>
                  <a:srgbClr val="FFFFFF"/>
                </a:solidFill>
              </a:rPr>
              <a:t>Janika Laht</a:t>
            </a:r>
            <a:endParaRPr lang="et-EE" altLang="et-EE" sz="2607" b="1" dirty="0">
              <a:solidFill>
                <a:srgbClr val="FFFFFF"/>
              </a:solidFill>
            </a:endParaRPr>
          </a:p>
          <a:p>
            <a:pPr algn="r" defTabSz="450431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t-EE" altLang="et-EE" sz="2005" dirty="0">
                <a:solidFill>
                  <a:srgbClr val="FFFFFF"/>
                </a:solidFill>
              </a:rPr>
              <a:t>Keskkonnaministeerium</a:t>
            </a:r>
          </a:p>
          <a:p>
            <a:pPr algn="r" defTabSz="450431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t-EE" altLang="et-EE" sz="2005" dirty="0">
                <a:solidFill>
                  <a:srgbClr val="FFFFFF"/>
                </a:solidFill>
              </a:rPr>
              <a:t>k</a:t>
            </a:r>
            <a:r>
              <a:rPr lang="et-EE" altLang="et-EE" sz="2005" dirty="0" smtClean="0">
                <a:solidFill>
                  <a:srgbClr val="FFFFFF"/>
                </a:solidFill>
              </a:rPr>
              <a:t>liimaosakonna nõunik</a:t>
            </a:r>
            <a:endParaRPr lang="et-EE" altLang="et-EE" sz="2005" dirty="0">
              <a:solidFill>
                <a:srgbClr val="FFFFFF"/>
              </a:solidFill>
            </a:endParaRPr>
          </a:p>
          <a:p>
            <a:pPr algn="r" defTabSz="450431" fontAlgn="base" hangingPunct="0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t-EE" altLang="et-EE" sz="2005" dirty="0" smtClean="0">
                <a:solidFill>
                  <a:srgbClr val="FFFFFF"/>
                </a:solidFill>
              </a:rPr>
              <a:t>5. </a:t>
            </a:r>
            <a:r>
              <a:rPr lang="et-EE" altLang="et-EE" sz="2005" dirty="0">
                <a:solidFill>
                  <a:srgbClr val="FFFFFF"/>
                </a:solidFill>
              </a:rPr>
              <a:t>m</a:t>
            </a:r>
            <a:r>
              <a:rPr lang="et-EE" altLang="et-EE" sz="2005" dirty="0" smtClean="0">
                <a:solidFill>
                  <a:srgbClr val="FFFFFF"/>
                </a:solidFill>
              </a:rPr>
              <a:t>ai 2020</a:t>
            </a:r>
            <a:endParaRPr lang="et-EE" altLang="et-EE" sz="2005" dirty="0">
              <a:solidFill>
                <a:srgbClr val="FFFFFF"/>
              </a:solidFill>
            </a:endParaRPr>
          </a:p>
        </p:txBody>
      </p:sp>
      <p:pic>
        <p:nvPicPr>
          <p:cNvPr id="2765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767" y="335817"/>
            <a:ext cx="2887076" cy="1133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Ristkülik 2"/>
          <p:cNvSpPr/>
          <p:nvPr/>
        </p:nvSpPr>
        <p:spPr>
          <a:xfrm>
            <a:off x="1203767" y="3004261"/>
            <a:ext cx="101857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t-EE" sz="5400" b="1" dirty="0" smtClean="0">
                <a:solidFill>
                  <a:schemeClr val="bg1"/>
                </a:solidFill>
                <a:latin typeface="Aino Headline" panose="020B0303040504020204" pitchFamily="34" charset="0"/>
              </a:rPr>
              <a:t>Igaühe energiapööre</a:t>
            </a:r>
            <a:endParaRPr lang="et-EE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2334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/>
          <p:cNvSpPr>
            <a:spLocks noGrp="1"/>
          </p:cNvSpPr>
          <p:nvPr>
            <p:ph type="title"/>
          </p:nvPr>
        </p:nvSpPr>
        <p:spPr>
          <a:xfrm>
            <a:off x="664579" y="1915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t-EE" sz="3200" b="1" dirty="0" err="1">
                <a:solidFill>
                  <a:srgbClr val="0070C0"/>
                </a:solidFill>
                <a:latin typeface="Aino Headline" panose="020B0303040504020204" pitchFamily="34" charset="0"/>
              </a:rPr>
              <a:t>Inimtekkeliste</a:t>
            </a:r>
            <a:r>
              <a:rPr lang="et-EE" sz="3200" b="1" dirty="0">
                <a:solidFill>
                  <a:srgbClr val="0070C0"/>
                </a:solidFill>
                <a:latin typeface="Aino Headline" panose="020B0303040504020204" pitchFamily="34" charset="0"/>
              </a:rPr>
              <a:t> kasvuhoonegaaside heide Eestis sektorite lõikes perioodil </a:t>
            </a:r>
            <a:r>
              <a:rPr lang="et-EE" sz="3200" b="1" dirty="0" smtClean="0">
                <a:solidFill>
                  <a:srgbClr val="0070C0"/>
                </a:solidFill>
                <a:latin typeface="Aino Headline" panose="020B0303040504020204" pitchFamily="34" charset="0"/>
              </a:rPr>
              <a:t>1990-2018</a:t>
            </a:r>
            <a:endParaRPr lang="et-EE" sz="3200" b="1" dirty="0">
              <a:solidFill>
                <a:srgbClr val="0070C0"/>
              </a:solidFill>
              <a:latin typeface="Aino Headline" panose="020B0303040504020204" pitchFamily="34" charset="0"/>
            </a:endParaRPr>
          </a:p>
        </p:txBody>
      </p:sp>
      <p:graphicFrame>
        <p:nvGraphicFramePr>
          <p:cNvPr id="5" name="Chart 3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56BD674A-29F7-4EE8-BA28-0FD50B309B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862823"/>
              </p:ext>
            </p:extLst>
          </p:nvPr>
        </p:nvGraphicFramePr>
        <p:xfrm>
          <a:off x="77118" y="1517068"/>
          <a:ext cx="12008386" cy="5247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849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t-EE" sz="3200" b="1" dirty="0" smtClean="0">
                <a:solidFill>
                  <a:srgbClr val="0070C0"/>
                </a:solidFill>
                <a:latin typeface="Aino Headline" panose="020B0303040504020204" pitchFamily="34" charset="0"/>
              </a:rPr>
              <a:t>Energeetikasektori kasvuhoonegaaside heide ja primaarenergiaga varustatus 2018. aastal</a:t>
            </a:r>
            <a:endParaRPr lang="et-EE" sz="3200" b="1" dirty="0">
              <a:solidFill>
                <a:srgbClr val="0070C0"/>
              </a:solidFill>
              <a:latin typeface="Aino Headline" panose="020B0303040504020204" pitchFamily="34" charset="0"/>
            </a:endParaRPr>
          </a:p>
        </p:txBody>
      </p:sp>
      <p:graphicFrame>
        <p:nvGraphicFramePr>
          <p:cNvPr id="6" name="Sisu kohatäide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63784981"/>
              </p:ext>
            </p:extLst>
          </p:nvPr>
        </p:nvGraphicFramePr>
        <p:xfrm>
          <a:off x="154236" y="1825625"/>
          <a:ext cx="5865564" cy="4861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Sisu kohatäide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86229285"/>
              </p:ext>
            </p:extLst>
          </p:nvPr>
        </p:nvGraphicFramePr>
        <p:xfrm>
          <a:off x="5916059" y="1825625"/>
          <a:ext cx="6081310" cy="4861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5856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4000" b="1" dirty="0">
                <a:solidFill>
                  <a:srgbClr val="0070C0"/>
                </a:solidFill>
                <a:latin typeface="Aino Headline" panose="020B0303040504020204" pitchFamily="34" charset="0"/>
              </a:rPr>
              <a:t>Eesti kliimapoliitika eesmärgid</a:t>
            </a:r>
          </a:p>
        </p:txBody>
      </p:sp>
      <p:sp>
        <p:nvSpPr>
          <p:cNvPr id="6" name="Sisu kohatäide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>
                <a:latin typeface="Aino" panose="02000603040504020204" pitchFamily="50" charset="0"/>
              </a:rPr>
              <a:t>Võrreldes 1990. aastaga </a:t>
            </a:r>
            <a:r>
              <a:rPr lang="et-EE" dirty="0" smtClean="0">
                <a:latin typeface="Aino" panose="02000603040504020204" pitchFamily="50" charset="0"/>
              </a:rPr>
              <a:t>kasvuhoonegaaside (KHG) koguheite </a:t>
            </a:r>
            <a:r>
              <a:rPr lang="et-EE" dirty="0">
                <a:latin typeface="Aino" panose="02000603040504020204" pitchFamily="50" charset="0"/>
              </a:rPr>
              <a:t>vähendamine</a:t>
            </a:r>
          </a:p>
          <a:p>
            <a:pPr lvl="1"/>
            <a:r>
              <a:rPr lang="et-EE" b="1" dirty="0">
                <a:latin typeface="Aino" panose="02000603040504020204" pitchFamily="50" charset="0"/>
              </a:rPr>
              <a:t>-70% aastaks </a:t>
            </a:r>
            <a:r>
              <a:rPr lang="et-EE" b="1" dirty="0" smtClean="0">
                <a:latin typeface="Aino" panose="02000603040504020204" pitchFamily="50" charset="0"/>
              </a:rPr>
              <a:t>2030</a:t>
            </a:r>
            <a:r>
              <a:rPr lang="et-EE" dirty="0" smtClean="0">
                <a:latin typeface="Aino" panose="02000603040504020204" pitchFamily="50" charset="0"/>
              </a:rPr>
              <a:t> ehk </a:t>
            </a:r>
            <a:r>
              <a:rPr lang="et-EE" dirty="0">
                <a:latin typeface="Aino" panose="02000603040504020204" pitchFamily="50" charset="0"/>
              </a:rPr>
              <a:t>tasemele 12 mln t CO2 </a:t>
            </a:r>
          </a:p>
          <a:p>
            <a:pPr lvl="1"/>
            <a:r>
              <a:rPr lang="et-EE" dirty="0">
                <a:latin typeface="Aino" panose="02000603040504020204" pitchFamily="50" charset="0"/>
              </a:rPr>
              <a:t>-80% aastaks </a:t>
            </a:r>
            <a:r>
              <a:rPr lang="et-EE" dirty="0" smtClean="0">
                <a:latin typeface="Aino" panose="02000603040504020204" pitchFamily="50" charset="0"/>
              </a:rPr>
              <a:t>2050 ehk </a:t>
            </a:r>
            <a:r>
              <a:rPr lang="et-EE" dirty="0">
                <a:latin typeface="Aino" panose="02000603040504020204" pitchFamily="50" charset="0"/>
              </a:rPr>
              <a:t>tasemele 8 mln t CO2</a:t>
            </a:r>
          </a:p>
          <a:p>
            <a:endParaRPr lang="et-EE" dirty="0">
              <a:latin typeface="Aino" panose="02000603040504020204" pitchFamily="50" charset="0"/>
            </a:endParaRPr>
          </a:p>
          <a:p>
            <a:r>
              <a:rPr lang="et-EE" dirty="0">
                <a:latin typeface="Aino" panose="02000603040504020204" pitchFamily="50" charset="0"/>
              </a:rPr>
              <a:t>Võrreldes 2005. aastaga ELi kauplemissüsteemi välistes sektorites </a:t>
            </a:r>
            <a:r>
              <a:rPr lang="et-EE" sz="2400" dirty="0">
                <a:latin typeface="Aino" panose="02000603040504020204" pitchFamily="50" charset="0"/>
              </a:rPr>
              <a:t>(transport, põllumajandus, </a:t>
            </a:r>
            <a:r>
              <a:rPr lang="et-EE" sz="2400" dirty="0" smtClean="0">
                <a:latin typeface="Aino" panose="02000603040504020204" pitchFamily="50" charset="0"/>
              </a:rPr>
              <a:t>väikeenergeetika</a:t>
            </a:r>
            <a:r>
              <a:rPr lang="et-EE" sz="2400" dirty="0">
                <a:latin typeface="Aino" panose="02000603040504020204" pitchFamily="50" charset="0"/>
              </a:rPr>
              <a:t>, </a:t>
            </a:r>
            <a:r>
              <a:rPr lang="et-EE" sz="2400" dirty="0" err="1" smtClean="0">
                <a:latin typeface="Aino" panose="02000603040504020204" pitchFamily="50" charset="0"/>
              </a:rPr>
              <a:t>jäätme-majandus</a:t>
            </a:r>
            <a:r>
              <a:rPr lang="et-EE" sz="2400" dirty="0" smtClean="0">
                <a:latin typeface="Aino" panose="02000603040504020204" pitchFamily="50" charset="0"/>
              </a:rPr>
              <a:t> jm)</a:t>
            </a:r>
            <a:r>
              <a:rPr lang="et-EE" dirty="0" smtClean="0">
                <a:latin typeface="Aino" panose="02000603040504020204" pitchFamily="50" charset="0"/>
              </a:rPr>
              <a:t> KHG </a:t>
            </a:r>
            <a:r>
              <a:rPr lang="et-EE" dirty="0">
                <a:latin typeface="Aino" panose="02000603040504020204" pitchFamily="50" charset="0"/>
              </a:rPr>
              <a:t>heite vähendamine</a:t>
            </a:r>
          </a:p>
          <a:p>
            <a:pPr lvl="1"/>
            <a:r>
              <a:rPr lang="et-EE" dirty="0">
                <a:latin typeface="Aino" panose="02000603040504020204" pitchFamily="50" charset="0"/>
              </a:rPr>
              <a:t>-13% aastaks 2030 ehk tasemele 5,5 mln t CO2</a:t>
            </a:r>
          </a:p>
        </p:txBody>
      </p:sp>
    </p:spTree>
    <p:extLst>
      <p:ext uri="{BB962C8B-B14F-4D97-AF65-F5344CB8AC3E}">
        <p14:creationId xmlns:p14="http://schemas.microsoft.com/office/powerpoint/2010/main" val="283334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4000" b="1" dirty="0" smtClean="0">
                <a:solidFill>
                  <a:srgbClr val="0070C0"/>
                </a:solidFill>
                <a:latin typeface="Aino Headline" panose="020B0303040504020204" pitchFamily="34" charset="0"/>
              </a:rPr>
              <a:t>Eesti energiapoliitika eesmärgid aastaks 2030</a:t>
            </a:r>
            <a:endParaRPr lang="et-EE" sz="4000" b="1" dirty="0">
              <a:solidFill>
                <a:srgbClr val="0070C0"/>
              </a:solidFill>
              <a:latin typeface="Aino Headline" panose="020B0303040504020204" pitchFamily="34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825625"/>
            <a:ext cx="10641376" cy="4351338"/>
          </a:xfrm>
        </p:spPr>
        <p:txBody>
          <a:bodyPr/>
          <a:lstStyle/>
          <a:p>
            <a:r>
              <a:rPr lang="et-EE" dirty="0">
                <a:latin typeface="Aino" panose="02000603040504020204" pitchFamily="50" charset="0"/>
              </a:rPr>
              <a:t>Taastuvenergia osakaal lõpptarbimisest summaarsest lõpptarbimisest vähemalt 42% (16 </a:t>
            </a:r>
            <a:r>
              <a:rPr lang="et-EE" dirty="0" err="1">
                <a:latin typeface="Aino" panose="02000603040504020204" pitchFamily="50" charset="0"/>
              </a:rPr>
              <a:t>TWh</a:t>
            </a:r>
            <a:r>
              <a:rPr lang="et-EE" dirty="0">
                <a:latin typeface="Aino" panose="02000603040504020204" pitchFamily="50" charset="0"/>
              </a:rPr>
              <a:t>)</a:t>
            </a:r>
          </a:p>
          <a:p>
            <a:pPr lvl="1"/>
            <a:r>
              <a:rPr lang="et-EE" dirty="0">
                <a:latin typeface="Aino" panose="02000603040504020204" pitchFamily="50" charset="0"/>
              </a:rPr>
              <a:t>Taastuvelektri osakaal 40%</a:t>
            </a:r>
          </a:p>
          <a:p>
            <a:pPr lvl="1"/>
            <a:r>
              <a:rPr lang="et-EE" dirty="0">
                <a:latin typeface="Aino" panose="02000603040504020204" pitchFamily="50" charset="0"/>
              </a:rPr>
              <a:t>Taastuvenergia osakaal soojusmajanduses 63%</a:t>
            </a:r>
          </a:p>
          <a:p>
            <a:pPr lvl="1"/>
            <a:r>
              <a:rPr lang="et-EE" dirty="0">
                <a:latin typeface="Aino" panose="02000603040504020204" pitchFamily="50" charset="0"/>
              </a:rPr>
              <a:t>Taastuvate transpordikütuste osakaal 14%</a:t>
            </a:r>
          </a:p>
          <a:p>
            <a:pPr marL="456011" lvl="1" indent="0">
              <a:buNone/>
            </a:pPr>
            <a:endParaRPr lang="et-EE" dirty="0">
              <a:latin typeface="Aino" panose="02000603040504020204" pitchFamily="50" charset="0"/>
            </a:endParaRPr>
          </a:p>
          <a:p>
            <a:r>
              <a:rPr lang="et-EE" dirty="0">
                <a:latin typeface="Aino" panose="02000603040504020204" pitchFamily="50" charset="0"/>
              </a:rPr>
              <a:t>Energiatõhususe suurendamine </a:t>
            </a:r>
          </a:p>
          <a:p>
            <a:pPr lvl="1"/>
            <a:r>
              <a:rPr lang="et-EE" dirty="0">
                <a:latin typeface="Aino" panose="02000603040504020204" pitchFamily="50" charset="0"/>
              </a:rPr>
              <a:t>Primaarenergia tarbimise vähendamine 14%</a:t>
            </a:r>
          </a:p>
          <a:p>
            <a:pPr lvl="1"/>
            <a:r>
              <a:rPr lang="et-EE" dirty="0">
                <a:latin typeface="Aino" panose="02000603040504020204" pitchFamily="50" charset="0"/>
              </a:rPr>
              <a:t>Energia lõpptarbimise hoidmine tänasel tasemel (32 </a:t>
            </a:r>
            <a:r>
              <a:rPr lang="et-EE" dirty="0" err="1">
                <a:latin typeface="Aino" panose="02000603040504020204" pitchFamily="50" charset="0"/>
              </a:rPr>
              <a:t>TWh</a:t>
            </a:r>
            <a:r>
              <a:rPr lang="et-EE" dirty="0">
                <a:latin typeface="Aino" panose="02000603040504020204" pitchFamily="50" charset="0"/>
              </a:rPr>
              <a:t>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8851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4000" b="1" dirty="0">
                <a:solidFill>
                  <a:srgbClr val="0070C0"/>
                </a:solidFill>
                <a:latin typeface="Aino Headline" panose="020B0303040504020204" pitchFamily="34" charset="0"/>
              </a:rPr>
              <a:t>Võimalused energeetikaga seotud investeeringute rahastamiseks</a:t>
            </a:r>
            <a:endParaRPr lang="et-EE" sz="4000" dirty="0">
              <a:solidFill>
                <a:srgbClr val="0070C0"/>
              </a:solidFill>
              <a:latin typeface="Aino Headline" panose="020B0303040504020204" pitchFamily="34" charset="0"/>
            </a:endParaRPr>
          </a:p>
        </p:txBody>
      </p:sp>
      <p:sp>
        <p:nvSpPr>
          <p:cNvPr id="4" name="Teksti kohatäide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21362"/>
          </a:xfrm>
        </p:spPr>
        <p:txBody>
          <a:bodyPr>
            <a:normAutofit/>
          </a:bodyPr>
          <a:lstStyle/>
          <a:p>
            <a:r>
              <a:rPr lang="et-EE" sz="2800" dirty="0" err="1" smtClean="0">
                <a:solidFill>
                  <a:srgbClr val="0070C0"/>
                </a:solidFill>
                <a:latin typeface="Aino Headline" panose="020B0303040504020204" pitchFamily="34" charset="0"/>
              </a:rPr>
              <a:t>Kredex</a:t>
            </a:r>
            <a:endParaRPr lang="et-EE" sz="2800" dirty="0">
              <a:solidFill>
                <a:srgbClr val="0070C0"/>
              </a:solidFill>
              <a:latin typeface="Aino Headline" panose="020B0303040504020204" pitchFamily="34" charset="0"/>
            </a:endParaRPr>
          </a:p>
        </p:txBody>
      </p:sp>
      <p:sp>
        <p:nvSpPr>
          <p:cNvPr id="5" name="Sisu kohatäide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t-EE" sz="2400" dirty="0">
                <a:latin typeface="Aino" panose="02000603040504020204" pitchFamily="50" charset="0"/>
              </a:rPr>
              <a:t>Rekonstrueerimistoetus </a:t>
            </a:r>
            <a:r>
              <a:rPr lang="et-EE" sz="2400" dirty="0" smtClean="0">
                <a:latin typeface="Aino" panose="02000603040504020204" pitchFamily="50" charset="0"/>
              </a:rPr>
              <a:t>korter-elamutele </a:t>
            </a:r>
            <a:r>
              <a:rPr lang="et-EE" sz="2400" dirty="0">
                <a:latin typeface="Aino" panose="02000603040504020204" pitchFamily="50" charset="0"/>
              </a:rPr>
              <a:t>ja väikeelamutele</a:t>
            </a:r>
          </a:p>
          <a:p>
            <a:r>
              <a:rPr lang="et-EE" sz="2400" dirty="0">
                <a:latin typeface="Aino" panose="02000603040504020204" pitchFamily="50" charset="0"/>
              </a:rPr>
              <a:t>Korterelamulaenu ja </a:t>
            </a:r>
            <a:r>
              <a:rPr lang="et-EE" sz="2400" dirty="0" err="1" smtClean="0">
                <a:latin typeface="Aino" panose="02000603040504020204" pitchFamily="50" charset="0"/>
              </a:rPr>
              <a:t>eluaseme-laenu</a:t>
            </a:r>
            <a:r>
              <a:rPr lang="et-EE" sz="2400" dirty="0" smtClean="0">
                <a:latin typeface="Aino" panose="02000603040504020204" pitchFamily="50" charset="0"/>
              </a:rPr>
              <a:t> </a:t>
            </a:r>
            <a:r>
              <a:rPr lang="et-EE" sz="2400" dirty="0">
                <a:latin typeface="Aino" panose="02000603040504020204" pitchFamily="50" charset="0"/>
              </a:rPr>
              <a:t>käendus </a:t>
            </a:r>
          </a:p>
          <a:p>
            <a:r>
              <a:rPr lang="et-EE" sz="2400" dirty="0">
                <a:latin typeface="Aino" panose="02000603040504020204" pitchFamily="50" charset="0"/>
              </a:rPr>
              <a:t>Kodutoetus lasterikastele peredele</a:t>
            </a:r>
          </a:p>
          <a:p>
            <a:r>
              <a:rPr lang="et-EE" sz="2400" dirty="0">
                <a:latin typeface="Aino" panose="02000603040504020204" pitchFamily="50" charset="0"/>
              </a:rPr>
              <a:t>Päikesepaneelide </a:t>
            </a:r>
            <a:r>
              <a:rPr lang="et-EE" sz="2400" dirty="0" smtClean="0">
                <a:latin typeface="Aino" panose="02000603040504020204" pitchFamily="50" charset="0"/>
              </a:rPr>
              <a:t>investeeringu-toetus</a:t>
            </a:r>
            <a:endParaRPr lang="et-EE" sz="2400" dirty="0">
              <a:latin typeface="Aino" panose="02000603040504020204" pitchFamily="50" charset="0"/>
            </a:endParaRPr>
          </a:p>
          <a:p>
            <a:endParaRPr lang="et-EE" dirty="0">
              <a:latin typeface="Aino" panose="02000603040504020204" pitchFamily="50" charset="0"/>
            </a:endParaRPr>
          </a:p>
        </p:txBody>
      </p:sp>
      <p:sp>
        <p:nvSpPr>
          <p:cNvPr id="6" name="Teksti kohatäide 5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21362"/>
          </a:xfrm>
        </p:spPr>
        <p:txBody>
          <a:bodyPr>
            <a:noAutofit/>
          </a:bodyPr>
          <a:lstStyle/>
          <a:p>
            <a:r>
              <a:rPr lang="et-EE" sz="2800" dirty="0" smtClean="0">
                <a:solidFill>
                  <a:srgbClr val="0070C0"/>
                </a:solidFill>
                <a:latin typeface="Aino Headline" panose="020B0303040504020204" pitchFamily="34" charset="0"/>
              </a:rPr>
              <a:t>KIK</a:t>
            </a:r>
            <a:endParaRPr lang="et-EE" sz="2800" dirty="0">
              <a:solidFill>
                <a:srgbClr val="0070C0"/>
              </a:solidFill>
              <a:latin typeface="Aino Headline" panose="020B0303040504020204" pitchFamily="34" charset="0"/>
            </a:endParaRPr>
          </a:p>
        </p:txBody>
      </p:sp>
      <p:sp>
        <p:nvSpPr>
          <p:cNvPr id="7" name="Sisu kohatäide 6"/>
          <p:cNvSpPr>
            <a:spLocks noGrp="1"/>
          </p:cNvSpPr>
          <p:nvPr>
            <p:ph sz="quarter" idx="4"/>
          </p:nvPr>
        </p:nvSpPr>
        <p:spPr>
          <a:xfrm>
            <a:off x="6172198" y="2505075"/>
            <a:ext cx="5538731" cy="3684588"/>
          </a:xfrm>
        </p:spPr>
        <p:txBody>
          <a:bodyPr>
            <a:noAutofit/>
          </a:bodyPr>
          <a:lstStyle/>
          <a:p>
            <a:r>
              <a:rPr lang="et-EE" sz="2400" dirty="0">
                <a:latin typeface="Aino" panose="02000603040504020204" pitchFamily="50" charset="0"/>
              </a:rPr>
              <a:t>Efektiivne soojusenergia tootmine ja ülekanne</a:t>
            </a:r>
          </a:p>
          <a:p>
            <a:r>
              <a:rPr lang="et-EE" sz="2400" dirty="0">
                <a:latin typeface="Aino" panose="02000603040504020204" pitchFamily="50" charset="0"/>
              </a:rPr>
              <a:t>LIFE keskkonna- ja kliimaprojektid </a:t>
            </a:r>
          </a:p>
          <a:p>
            <a:r>
              <a:rPr lang="et-EE" sz="2400" dirty="0" err="1">
                <a:latin typeface="Aino" panose="02000603040504020204" pitchFamily="50" charset="0"/>
              </a:rPr>
              <a:t>Biometaani</a:t>
            </a:r>
            <a:r>
              <a:rPr lang="et-EE" sz="2400" dirty="0">
                <a:latin typeface="Aino" panose="02000603040504020204" pitchFamily="50" charset="0"/>
              </a:rPr>
              <a:t> tootmine ja </a:t>
            </a:r>
            <a:r>
              <a:rPr lang="et-EE" sz="2400" dirty="0" smtClean="0">
                <a:latin typeface="Aino" panose="02000603040504020204" pitchFamily="50" charset="0"/>
              </a:rPr>
              <a:t>transpordi-sektoris </a:t>
            </a:r>
            <a:r>
              <a:rPr lang="et-EE" sz="2400" dirty="0">
                <a:latin typeface="Aino" panose="02000603040504020204" pitchFamily="50" charset="0"/>
              </a:rPr>
              <a:t>tarbimine</a:t>
            </a:r>
          </a:p>
          <a:p>
            <a:r>
              <a:rPr lang="et-EE" sz="2400" dirty="0" smtClean="0">
                <a:latin typeface="Aino" panose="02000603040504020204" pitchFamily="50" charset="0"/>
              </a:rPr>
              <a:t>Lasteaiahoonetes </a:t>
            </a:r>
            <a:r>
              <a:rPr lang="et-EE" sz="2400" dirty="0">
                <a:latin typeface="Aino" panose="02000603040504020204" pitchFamily="50" charset="0"/>
              </a:rPr>
              <a:t>energiatõhususe ja taastuvenergia </a:t>
            </a:r>
            <a:r>
              <a:rPr lang="et-EE" sz="2400" dirty="0" smtClean="0">
                <a:latin typeface="Aino" panose="02000603040504020204" pitchFamily="50" charset="0"/>
              </a:rPr>
              <a:t>edendamine </a:t>
            </a:r>
            <a:endParaRPr lang="et-EE" sz="2400" dirty="0">
              <a:latin typeface="Aino" panose="02000603040504020204" pitchFamily="50" charset="0"/>
            </a:endParaRPr>
          </a:p>
          <a:p>
            <a:r>
              <a:rPr lang="et-EE" sz="2400" dirty="0">
                <a:latin typeface="Aino" panose="02000603040504020204" pitchFamily="50" charset="0"/>
              </a:rPr>
              <a:t>Elektriliste sõidukite soetamine </a:t>
            </a:r>
          </a:p>
          <a:p>
            <a:r>
              <a:rPr lang="et-EE" sz="2400" dirty="0">
                <a:latin typeface="Aino" panose="02000603040504020204" pitchFamily="50" charset="0"/>
              </a:rPr>
              <a:t>Atmosfääriõhu kaitse programm, </a:t>
            </a:r>
            <a:r>
              <a:rPr lang="et-EE" sz="2400" dirty="0" smtClean="0">
                <a:latin typeface="Aino" panose="02000603040504020204" pitchFamily="50" charset="0"/>
              </a:rPr>
              <a:t>sh KÜ </a:t>
            </a:r>
            <a:r>
              <a:rPr lang="et-EE" sz="2400" dirty="0">
                <a:latin typeface="Aino" panose="02000603040504020204" pitchFamily="50" charset="0"/>
              </a:rPr>
              <a:t>kütteseadmete </a:t>
            </a:r>
            <a:r>
              <a:rPr lang="et-EE" sz="2400" dirty="0" smtClean="0">
                <a:latin typeface="Aino" panose="02000603040504020204" pitchFamily="50" charset="0"/>
              </a:rPr>
              <a:t>väljavahetamine</a:t>
            </a:r>
            <a:endParaRPr lang="et-EE" sz="2400" dirty="0">
              <a:latin typeface="Aino" panose="020006030405040202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25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t-EE" sz="4800" dirty="0" smtClean="0">
                <a:solidFill>
                  <a:srgbClr val="0070C0"/>
                </a:solidFill>
                <a:latin typeface="Aino Headline" panose="020B0303040504020204" pitchFamily="34" charset="0"/>
              </a:rPr>
              <a:t/>
            </a:r>
            <a:br>
              <a:rPr lang="et-EE" sz="4800" dirty="0" smtClean="0">
                <a:solidFill>
                  <a:srgbClr val="0070C0"/>
                </a:solidFill>
                <a:latin typeface="Aino Headline" panose="020B0303040504020204" pitchFamily="34" charset="0"/>
              </a:rPr>
            </a:br>
            <a:r>
              <a:rPr lang="et-EE" sz="4800" b="1" dirty="0" smtClean="0">
                <a:solidFill>
                  <a:srgbClr val="0070C0"/>
                </a:solidFill>
                <a:latin typeface="Aino Headline" panose="020B0303040504020204" pitchFamily="34" charset="0"/>
              </a:rPr>
              <a:t>Tänan</a:t>
            </a:r>
            <a:r>
              <a:rPr lang="et-EE" sz="4800" dirty="0" smtClean="0">
                <a:solidFill>
                  <a:srgbClr val="0070C0"/>
                </a:solidFill>
                <a:latin typeface="Aino Headline" panose="020B0303040504020204" pitchFamily="34" charset="0"/>
              </a:rPr>
              <a:t>!</a:t>
            </a:r>
            <a:endParaRPr lang="et-EE" sz="4800" dirty="0">
              <a:solidFill>
                <a:srgbClr val="0070C0"/>
              </a:solidFill>
              <a:latin typeface="Aino Headline" panose="020B0303040504020204" pitchFamily="34" charset="0"/>
            </a:endParaRPr>
          </a:p>
        </p:txBody>
      </p:sp>
      <p:sp>
        <p:nvSpPr>
          <p:cNvPr id="5" name="Alapealkiri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dirty="0" smtClean="0">
                <a:latin typeface="Aino" panose="02000603040504020204" pitchFamily="50" charset="0"/>
              </a:rPr>
              <a:t>Janika Laht</a:t>
            </a:r>
          </a:p>
          <a:p>
            <a:r>
              <a:rPr lang="et-EE" dirty="0" smtClean="0">
                <a:latin typeface="Aino" panose="02000603040504020204" pitchFamily="50" charset="0"/>
                <a:hlinkClick r:id="rId2"/>
              </a:rPr>
              <a:t>janika.laht@envir.ee</a:t>
            </a:r>
            <a:r>
              <a:rPr lang="et-EE" dirty="0" smtClean="0">
                <a:latin typeface="Aino" panose="02000603040504020204" pitchFamily="50" charset="0"/>
              </a:rPr>
              <a:t> </a:t>
            </a:r>
            <a:endParaRPr lang="et-EE" dirty="0">
              <a:latin typeface="Aino" panose="020006030405040202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75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'i kujundus">
  <a:themeElements>
    <a:clrScheme name="Office'i kujundu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'i kujundus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t-EE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t-EE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'i kujundu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'i kujundu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'i kujundu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'i kujundu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'i kujundu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'i kujundu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'i kujundu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4435</TotalTime>
  <Words>202</Words>
  <Application>Microsoft Office PowerPoint</Application>
  <PresentationFormat>Laiekraan</PresentationFormat>
  <Paragraphs>45</Paragraphs>
  <Slides>7</Slides>
  <Notes>3</Notes>
  <HiddenSlides>0</HiddenSlides>
  <MMClips>0</MMClips>
  <ScaleCrop>false</ScaleCrop>
  <HeadingPairs>
    <vt:vector size="6" baseType="variant">
      <vt:variant>
        <vt:lpstr>Kasutatud fondid</vt:lpstr>
      </vt:variant>
      <vt:variant>
        <vt:i4>9</vt:i4>
      </vt:variant>
      <vt:variant>
        <vt:lpstr>Kujundus</vt:lpstr>
      </vt:variant>
      <vt:variant>
        <vt:i4>2</vt:i4>
      </vt:variant>
      <vt:variant>
        <vt:lpstr>Slaidipealkirjad</vt:lpstr>
      </vt:variant>
      <vt:variant>
        <vt:i4>7</vt:i4>
      </vt:variant>
    </vt:vector>
  </HeadingPairs>
  <TitlesOfParts>
    <vt:vector size="18" baseType="lpstr">
      <vt:lpstr>Arial Unicode MS</vt:lpstr>
      <vt:lpstr>Microsoft YaHei</vt:lpstr>
      <vt:lpstr>Aino</vt:lpstr>
      <vt:lpstr>Aino Headline</vt:lpstr>
      <vt:lpstr>Arial</vt:lpstr>
      <vt:lpstr>Calibri</vt:lpstr>
      <vt:lpstr>Calibri Light</vt:lpstr>
      <vt:lpstr>Roboto Condensed</vt:lpstr>
      <vt:lpstr>Times New Roman</vt:lpstr>
      <vt:lpstr>Office'i kujundus</vt:lpstr>
      <vt:lpstr>1_Office'i kujundus</vt:lpstr>
      <vt:lpstr>PowerPointi esitlus</vt:lpstr>
      <vt:lpstr>Inimtekkeliste kasvuhoonegaaside heide Eestis sektorite lõikes perioodil 1990-2018</vt:lpstr>
      <vt:lpstr>Energeetikasektori kasvuhoonegaaside heide ja primaarenergiaga varustatus 2018. aastal</vt:lpstr>
      <vt:lpstr>Eesti kliimapoliitika eesmärgid</vt:lpstr>
      <vt:lpstr>Eesti energiapoliitika eesmärgid aastaks 2030</vt:lpstr>
      <vt:lpstr>Võimalused energeetikaga seotud investeeringute rahastamiseks</vt:lpstr>
      <vt:lpstr> Tänan!</vt:lpstr>
    </vt:vector>
  </TitlesOfParts>
  <Company>Keskkonnaministeeriumi Infotehnoloogiakeskus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Janika Laht</dc:creator>
  <cp:lastModifiedBy>Janika Laht</cp:lastModifiedBy>
  <cp:revision>60</cp:revision>
  <dcterms:created xsi:type="dcterms:W3CDTF">2019-05-24T14:51:02Z</dcterms:created>
  <dcterms:modified xsi:type="dcterms:W3CDTF">2020-05-04T18:54:42Z</dcterms:modified>
</cp:coreProperties>
</file>