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33" r:id="rId5"/>
    <p:sldId id="2561" r:id="rId6"/>
    <p:sldId id="2559" r:id="rId7"/>
    <p:sldId id="2562" r:id="rId8"/>
    <p:sldId id="2567" r:id="rId9"/>
    <p:sldId id="2564" r:id="rId10"/>
    <p:sldId id="2563" r:id="rId11"/>
    <p:sldId id="2565" r:id="rId12"/>
    <p:sldId id="2566" r:id="rId13"/>
    <p:sldId id="2568" r:id="rId14"/>
    <p:sldId id="2560" r:id="rId15"/>
    <p:sldId id="254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61565" autoAdjust="0"/>
  </p:normalViewPr>
  <p:slideViewPr>
    <p:cSldViewPr snapToGrid="0" snapToObjects="1">
      <p:cViewPr varScale="1">
        <p:scale>
          <a:sx n="70" d="100"/>
          <a:sy n="70" d="100"/>
        </p:scale>
        <p:origin x="228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5950D-0EAF-DA4B-95FE-A57CBE576D85}" type="datetimeFigureOut">
              <a:rPr lang="en-US" smtClean="0"/>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AAE6D-5431-7A45-90D3-6103FF543C65}" type="slidenum">
              <a:rPr lang="en-US" smtClean="0"/>
              <a:t>‹#›</a:t>
            </a:fld>
            <a:endParaRPr lang="en-US"/>
          </a:p>
        </p:txBody>
      </p:sp>
    </p:spTree>
    <p:extLst>
      <p:ext uri="{BB962C8B-B14F-4D97-AF65-F5344CB8AC3E}">
        <p14:creationId xmlns:p14="http://schemas.microsoft.com/office/powerpoint/2010/main" val="407791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Tere</a:t>
            </a:r>
          </a:p>
          <a:p>
            <a:endParaRPr lang="et-EE" dirty="0"/>
          </a:p>
          <a:p>
            <a:r>
              <a:rPr lang="et-EE" dirty="0"/>
              <a:t>Minu nimi on Holger Kroon ning mina tulen Sunly City nimelisest ettevõttest. See ettevõte kuulub Sunly alla ning Sunly on roheinnovatsioonile keskenduv ettevõte. Sunly eesmärgiks on investeerida roheinnovatsiooni nii Eestis kui mujal: näiteks Eestis oleme investeerinud mõnedesse lahendustesse, mida ma täna tutvustan ning samuti ka välismaal. Näiteks Poolas oleme saanud valmis 7 päikeseparki ning 31 on ehituses.</a:t>
            </a:r>
            <a:endParaRPr lang="en-US" dirty="0"/>
          </a:p>
        </p:txBody>
      </p:sp>
      <p:sp>
        <p:nvSpPr>
          <p:cNvPr id="4" name="Slide Number Placeholder 3"/>
          <p:cNvSpPr>
            <a:spLocks noGrp="1"/>
          </p:cNvSpPr>
          <p:nvPr>
            <p:ph type="sldNum" sz="quarter" idx="5"/>
          </p:nvPr>
        </p:nvSpPr>
        <p:spPr/>
        <p:txBody>
          <a:bodyPr/>
          <a:lstStyle/>
          <a:p>
            <a:fld id="{299AAE6D-5431-7A45-90D3-6103FF543C65}" type="slidenum">
              <a:rPr lang="en-US" smtClean="0"/>
              <a:t>1</a:t>
            </a:fld>
            <a:endParaRPr lang="en-US"/>
          </a:p>
        </p:txBody>
      </p:sp>
    </p:spTree>
    <p:extLst>
      <p:ext uri="{BB962C8B-B14F-4D97-AF65-F5344CB8AC3E}">
        <p14:creationId xmlns:p14="http://schemas.microsoft.com/office/powerpoint/2010/main" val="2656015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Škoda hooratta mõte on selles, et see suudab laadida elektriautot võimsusega 100 kW, kuigi võrguühendus on 50 kW. </a:t>
            </a:r>
          </a:p>
          <a:p>
            <a:r>
              <a:rPr lang="et-EE" dirty="0"/>
              <a:t>Ehk iga hetk kui keegi elektriautot ei lae, siis kiirendatakse elektrivõrgu abil üles 10 vaakumis olevat hooratast.</a:t>
            </a:r>
          </a:p>
          <a:p>
            <a:r>
              <a:rPr lang="et-EE" dirty="0"/>
              <a:t>Ehk see hooratta süsteem toimib kui mehhaaniline aku. Kuid erinevalt akust kestab see kauem (~20 aastat) ning selle ehitamiseks ei lähe vaja haruldasi metalli – piisab vanast heast terasest.</a:t>
            </a:r>
          </a:p>
        </p:txBody>
      </p:sp>
      <p:sp>
        <p:nvSpPr>
          <p:cNvPr id="4" name="Slide Number Placeholder 3"/>
          <p:cNvSpPr>
            <a:spLocks noGrp="1"/>
          </p:cNvSpPr>
          <p:nvPr>
            <p:ph type="sldNum" sz="quarter" idx="5"/>
          </p:nvPr>
        </p:nvSpPr>
        <p:spPr/>
        <p:txBody>
          <a:bodyPr/>
          <a:lstStyle/>
          <a:p>
            <a:fld id="{299AAE6D-5431-7A45-90D3-6103FF543C65}" type="slidenum">
              <a:rPr lang="en-US" smtClean="0"/>
              <a:t>10</a:t>
            </a:fld>
            <a:endParaRPr lang="en-US"/>
          </a:p>
        </p:txBody>
      </p:sp>
    </p:spTree>
    <p:extLst>
      <p:ext uri="{BB962C8B-B14F-4D97-AF65-F5344CB8AC3E}">
        <p14:creationId xmlns:p14="http://schemas.microsoft.com/office/powerpoint/2010/main" val="121471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Täna on juba tehnoloogia näiteks päikesepaneelide puhul piisavalt küps, et paigaldada enda tarbimise tarvis päikesepaneelid, kuid mida toob tulevik.</a:t>
            </a:r>
          </a:p>
          <a:p>
            <a:endParaRPr lang="et-EE" dirty="0"/>
          </a:p>
          <a:p>
            <a:endParaRPr lang="et-EE" dirty="0"/>
          </a:p>
        </p:txBody>
      </p:sp>
      <p:sp>
        <p:nvSpPr>
          <p:cNvPr id="4" name="Slide Number Placeholder 3"/>
          <p:cNvSpPr>
            <a:spLocks noGrp="1"/>
          </p:cNvSpPr>
          <p:nvPr>
            <p:ph type="sldNum" sz="quarter" idx="5"/>
          </p:nvPr>
        </p:nvSpPr>
        <p:spPr/>
        <p:txBody>
          <a:bodyPr/>
          <a:lstStyle/>
          <a:p>
            <a:fld id="{299AAE6D-5431-7A45-90D3-6103FF543C65}" type="slidenum">
              <a:rPr lang="en-US" smtClean="0"/>
              <a:t>11</a:t>
            </a:fld>
            <a:endParaRPr lang="en-US"/>
          </a:p>
        </p:txBody>
      </p:sp>
    </p:spTree>
    <p:extLst>
      <p:ext uri="{BB962C8B-B14F-4D97-AF65-F5344CB8AC3E}">
        <p14:creationId xmlns:p14="http://schemas.microsoft.com/office/powerpoint/2010/main" val="205336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Alustuseks räägin enda vaates sellest, kuidas oleme Rohevalla ideega seotud:</a:t>
            </a:r>
          </a:p>
          <a:p>
            <a:endParaRPr lang="et-EE" dirty="0"/>
          </a:p>
          <a:p>
            <a:r>
              <a:rPr lang="et-EE" dirty="0"/>
              <a:t>2005 aastal avas Sunly eelkäia Nelja Energia 19,5 MW suuruse tuulepargi Pakri poolsaarel. </a:t>
            </a:r>
          </a:p>
          <a:p>
            <a:endParaRPr lang="et-EE" dirty="0"/>
          </a:p>
          <a:p>
            <a:r>
              <a:rPr lang="et-EE" dirty="0"/>
              <a:t>Paraku ei olnud regulatsioonid ja tehnoloogia veel valmis, et investeerida päikeseenergiasse. </a:t>
            </a:r>
          </a:p>
          <a:p>
            <a:endParaRPr lang="et-EE" dirty="0"/>
          </a:p>
          <a:p>
            <a:r>
              <a:rPr lang="et-EE" dirty="0"/>
              <a:t>Me nägime, et taastuvenergia ei pea jääma vaid suurte investorite pärusmaaks. Kui enne 2018. aastat said elektrienergiat ilma võrgutasuta müüa kliendile kas samal kinnistul või naaberkinnistul paiknevast elektrijaamast, siis 2018. aastal vastu võetud Elektrituruseaduse muudatus lubas hakata otseliiniks nimetama kuni 6 km pikkust liini. Seega muutis see seadusemuudatus taastuvenergia lahendused füüsiliselt kättesaadavaks nendele, kes seda varem ei saanud. See seadusemuudatus sai teoks tänu Taastuvenergiat kõrgelt hindavate ettevõtete järjepidevale tööle.</a:t>
            </a:r>
          </a:p>
        </p:txBody>
      </p:sp>
      <p:sp>
        <p:nvSpPr>
          <p:cNvPr id="4" name="Slide Number Placeholder 3"/>
          <p:cNvSpPr>
            <a:spLocks noGrp="1"/>
          </p:cNvSpPr>
          <p:nvPr>
            <p:ph type="sldNum" sz="quarter" idx="5"/>
          </p:nvPr>
        </p:nvSpPr>
        <p:spPr/>
        <p:txBody>
          <a:bodyPr/>
          <a:lstStyle/>
          <a:p>
            <a:fld id="{299AAE6D-5431-7A45-90D3-6103FF543C65}" type="slidenum">
              <a:rPr lang="en-US" smtClean="0"/>
              <a:t>2</a:t>
            </a:fld>
            <a:endParaRPr lang="en-US"/>
          </a:p>
        </p:txBody>
      </p:sp>
    </p:spTree>
    <p:extLst>
      <p:ext uri="{BB962C8B-B14F-4D97-AF65-F5344CB8AC3E}">
        <p14:creationId xmlns:p14="http://schemas.microsoft.com/office/powerpoint/2010/main" val="12652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Kuidas siis täna on?</a:t>
            </a:r>
          </a:p>
          <a:p>
            <a:endParaRPr lang="et-EE" dirty="0"/>
          </a:p>
          <a:p>
            <a:r>
              <a:rPr lang="et-EE" dirty="0"/>
              <a:t>Ma toon näite tavalise kodutarbija või väikese tööstustarbija elektri kogukulust. Nagu näha, siis võrgutasu moodustab kogu elektriarvest ligi kolmandiku. Nüüd, kui otseliiniga on võimalik seda kulu mitte tasuda, siis on muutunud soodsatest allikatest elektrienergia tootmine ja tarbimine kasulikuks just selle lõpptarbijale. Kuid alati ei ole vaba katuse pinda, kuhu panna paneele, ühe korteri vaates on tarbimine liiga väike jne. Need on olukorrad, millega seisavad silmitsi paljud eramajade omanikud, korteriühistute liikmed ja väikeettevõtjad. Et tuua soodne elektrienergia kohalikus toodetud </a:t>
            </a:r>
            <a:r>
              <a:rPr lang="et-EE" dirty="0" err="1"/>
              <a:t>päikeselektrijaamast</a:t>
            </a:r>
            <a:r>
              <a:rPr lang="et-EE" dirty="0"/>
              <a:t> või tuuleelektrijaamast kohalike tarbijateni, on vaja veel paraku teha tööd. Team Paldiski on hea näide sellest.</a:t>
            </a:r>
          </a:p>
          <a:p>
            <a:endParaRPr lang="et-EE" dirty="0"/>
          </a:p>
          <a:p>
            <a:r>
              <a:rPr lang="et-EE" dirty="0"/>
              <a:t>Näide sellest, kuidas kohalikud Paldiski poolsaare ettevõtjad ning pikaajalised partnerid on ühendanud jõud, et luua poolsaarel keskkond, millest võidavad nii töökohtade loojad  - ettevõtjad – kui ka kohalikud elanikud. See on suletud jaotusvõrk, mille puhul lokaalset toodetud soodne elektrienergia jõuaks ilma suurte kuludeta kohalike inimesteni ja ettevõteteni.</a:t>
            </a:r>
          </a:p>
          <a:p>
            <a:pPr marL="0" indent="0">
              <a:buNone/>
            </a:pPr>
            <a:endParaRPr lang="et-EE" dirty="0"/>
          </a:p>
          <a:p>
            <a:pPr marL="0" indent="0">
              <a:buNone/>
            </a:pPr>
            <a:r>
              <a:rPr lang="et-EE" dirty="0"/>
              <a:t>Uute eramute ja ko</a:t>
            </a:r>
            <a:r>
              <a:rPr lang="et-EE" dirty="0">
                <a:highlight>
                  <a:srgbClr val="FFFF00"/>
                </a:highlight>
              </a:rPr>
              <a:t>rte</a:t>
            </a:r>
            <a:r>
              <a:rPr lang="et-EE" dirty="0"/>
              <a:t>rmajade puhul tuleb alates 2020 algusest silmas pidada seda, et hoone peab vastama A-klassi nõuetele. Seda on võimalik täita kõige lihtsamini, kui kasutada päikesepaneele. Päikesepaneelid aga ei pea üldse olema paigaldatud iga maja katusele: neid võib paigaldada ka elamurajooni kohta ühe ja suure. Nii on võimalik tagada hoone projekteeritud energiaklass ilma, et peaks tegema </a:t>
            </a:r>
            <a:r>
              <a:rPr lang="et-EE" dirty="0" err="1"/>
              <a:t>järelandmisi</a:t>
            </a:r>
            <a:r>
              <a:rPr lang="et-EE" dirty="0"/>
              <a:t> arhitektuuriliselt. </a:t>
            </a:r>
          </a:p>
          <a:p>
            <a:pPr marL="0" indent="0">
              <a:buNone/>
            </a:pPr>
            <a:r>
              <a:rPr lang="et-EE" dirty="0"/>
              <a:t>Selline kogukondlikult elektrienergia tootmine võimaldab lisaks energiakulude minimeerimisele osa saada toetusmeetmetest, vähendada riske, mis tulenevad muutustest võrgus ning akude tehnoloogia odavnedes on võimalik saada ka kogu ehitus soodsamalt tänu sellele, et „traat“ hoone ja võrgu vahel ei pea olema nii jäme, kui 100% võrgust sõltuva hoone puhul. See ei ole ainult ehituse kulu vähenemine, see kulu vähenemine kajastub ka igakuistel võrguteenuse arvetel.</a:t>
            </a:r>
          </a:p>
          <a:p>
            <a:pPr marL="0" indent="0">
              <a:buNone/>
            </a:pPr>
            <a:endParaRPr lang="et-EE" dirty="0"/>
          </a:p>
          <a:p>
            <a:pPr marL="0" indent="0">
              <a:buNone/>
            </a:pPr>
            <a:r>
              <a:rPr lang="et-EE" dirty="0"/>
              <a:t>Eelpool nimetatud lahendused on võimalik kasutusele võtta juba täna ja mina soovitan seda teha. Tehnoloogia odavnemine, paranenud kasutegurid ja töökindlus võimaldavad toota täna konkurentsivõimelise hinnaga elektrienergiat lokaalseks tarbimiseks. Lisades juurde riiklikud toetused ning Sunly suguste ettevõtete pakutavad teenused, kus kliendi investeering on null €, siis on praegu hea aeg liituda rohepöördega.</a:t>
            </a:r>
          </a:p>
          <a:p>
            <a:endParaRPr lang="et-EE" dirty="0"/>
          </a:p>
        </p:txBody>
      </p:sp>
      <p:sp>
        <p:nvSpPr>
          <p:cNvPr id="4" name="Slide Number Placeholder 3"/>
          <p:cNvSpPr>
            <a:spLocks noGrp="1"/>
          </p:cNvSpPr>
          <p:nvPr>
            <p:ph type="sldNum" sz="quarter" idx="5"/>
          </p:nvPr>
        </p:nvSpPr>
        <p:spPr/>
        <p:txBody>
          <a:bodyPr/>
          <a:lstStyle/>
          <a:p>
            <a:fld id="{299AAE6D-5431-7A45-90D3-6103FF543C65}" type="slidenum">
              <a:rPr lang="en-US" smtClean="0"/>
              <a:t>3</a:t>
            </a:fld>
            <a:endParaRPr lang="en-US"/>
          </a:p>
        </p:txBody>
      </p:sp>
    </p:spTree>
    <p:extLst>
      <p:ext uri="{BB962C8B-B14F-4D97-AF65-F5344CB8AC3E}">
        <p14:creationId xmlns:p14="http://schemas.microsoft.com/office/powerpoint/2010/main" val="402209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Ma toon paar näidet tehnoloogia </a:t>
            </a:r>
            <a:r>
              <a:rPr lang="et-EE" dirty="0" err="1"/>
              <a:t>odanemisest</a:t>
            </a:r>
            <a:r>
              <a:rPr lang="et-EE" dirty="0"/>
              <a:t> ning selle tulemusena tekkinud lahendustest, mis on kättesaadava juba täna:</a:t>
            </a:r>
          </a:p>
          <a:p>
            <a:endParaRPr lang="et-EE" dirty="0"/>
          </a:p>
          <a:p>
            <a:r>
              <a:rPr lang="et-EE" dirty="0"/>
              <a:t>See on Solarstone kivikatus, mida toodetakse siin samas Eestis, Viljandis. </a:t>
            </a:r>
            <a:r>
              <a:rPr lang="et-EE" dirty="0" err="1"/>
              <a:t>Tegun</a:t>
            </a:r>
            <a:r>
              <a:rPr lang="et-EE" dirty="0"/>
              <a:t> on lahendusega, kus kivikatuse kivi </a:t>
            </a:r>
            <a:r>
              <a:rPr lang="et-EE" dirty="0" err="1"/>
              <a:t>asenatakse</a:t>
            </a:r>
            <a:r>
              <a:rPr lang="et-EE" dirty="0"/>
              <a:t> päikesepaneeliga, mis on oma kujult ja mõõtmetelt sama mis </a:t>
            </a:r>
            <a:r>
              <a:rPr lang="et-EE" dirty="0" err="1"/>
              <a:t>standartne</a:t>
            </a:r>
            <a:r>
              <a:rPr lang="et-EE" dirty="0"/>
              <a:t> katusekivi.</a:t>
            </a:r>
          </a:p>
        </p:txBody>
      </p:sp>
      <p:sp>
        <p:nvSpPr>
          <p:cNvPr id="4" name="Slide Number Placeholder 3"/>
          <p:cNvSpPr>
            <a:spLocks noGrp="1"/>
          </p:cNvSpPr>
          <p:nvPr>
            <p:ph type="sldNum" sz="quarter" idx="5"/>
          </p:nvPr>
        </p:nvSpPr>
        <p:spPr/>
        <p:txBody>
          <a:bodyPr/>
          <a:lstStyle/>
          <a:p>
            <a:fld id="{299AAE6D-5431-7A45-90D3-6103FF543C65}" type="slidenum">
              <a:rPr lang="en-US" smtClean="0"/>
              <a:t>4</a:t>
            </a:fld>
            <a:endParaRPr lang="en-US"/>
          </a:p>
        </p:txBody>
      </p:sp>
    </p:spTree>
    <p:extLst>
      <p:ext uri="{BB962C8B-B14F-4D97-AF65-F5344CB8AC3E}">
        <p14:creationId xmlns:p14="http://schemas.microsoft.com/office/powerpoint/2010/main" val="242638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Solarstone on välja töötanud ka lahenduse, mille puhul katuse </a:t>
            </a:r>
            <a:r>
              <a:rPr lang="et-EE" dirty="0" err="1"/>
              <a:t>roovitusele</a:t>
            </a:r>
            <a:r>
              <a:rPr lang="et-EE" dirty="0"/>
              <a:t> ei paigaldata </a:t>
            </a:r>
            <a:r>
              <a:rPr lang="et-EE" dirty="0" err="1"/>
              <a:t>plek</a:t>
            </a:r>
            <a:r>
              <a:rPr lang="et-EE" dirty="0"/>
              <a:t>-, ega kivikatust, vaid hoopis päikesepaneelid, mis asendavad katusematerjali. Seega jääb hoone ehitajal ära üks täiendav kulu – katuse materjal. Nii saab hõlpsasti tagada hoone energiamärgise eesmärgid.</a:t>
            </a:r>
          </a:p>
        </p:txBody>
      </p:sp>
      <p:sp>
        <p:nvSpPr>
          <p:cNvPr id="4" name="Slide Number Placeholder 3"/>
          <p:cNvSpPr>
            <a:spLocks noGrp="1"/>
          </p:cNvSpPr>
          <p:nvPr>
            <p:ph type="sldNum" sz="quarter" idx="5"/>
          </p:nvPr>
        </p:nvSpPr>
        <p:spPr/>
        <p:txBody>
          <a:bodyPr/>
          <a:lstStyle/>
          <a:p>
            <a:fld id="{299AAE6D-5431-7A45-90D3-6103FF543C65}" type="slidenum">
              <a:rPr lang="en-US" smtClean="0"/>
              <a:t>5</a:t>
            </a:fld>
            <a:endParaRPr lang="en-US"/>
          </a:p>
        </p:txBody>
      </p:sp>
    </p:spTree>
    <p:extLst>
      <p:ext uri="{BB962C8B-B14F-4D97-AF65-F5344CB8AC3E}">
        <p14:creationId xmlns:p14="http://schemas.microsoft.com/office/powerpoint/2010/main" val="239696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Roofitsolar</a:t>
            </a:r>
            <a:r>
              <a:rPr lang="et-EE" dirty="0"/>
              <a:t> samuti lahendus, mis paneb katuse elektrit tootma. See on lahendus, mille puhul päikesepaneel liimitakse plekkkatuse külge.</a:t>
            </a:r>
          </a:p>
        </p:txBody>
      </p:sp>
      <p:sp>
        <p:nvSpPr>
          <p:cNvPr id="4" name="Slide Number Placeholder 3"/>
          <p:cNvSpPr>
            <a:spLocks noGrp="1"/>
          </p:cNvSpPr>
          <p:nvPr>
            <p:ph type="sldNum" sz="quarter" idx="5"/>
          </p:nvPr>
        </p:nvSpPr>
        <p:spPr/>
        <p:txBody>
          <a:bodyPr/>
          <a:lstStyle/>
          <a:p>
            <a:fld id="{299AAE6D-5431-7A45-90D3-6103FF543C65}" type="slidenum">
              <a:rPr lang="en-US" smtClean="0"/>
              <a:t>6</a:t>
            </a:fld>
            <a:endParaRPr lang="en-US"/>
          </a:p>
        </p:txBody>
      </p:sp>
    </p:spTree>
    <p:extLst>
      <p:ext uri="{BB962C8B-B14F-4D97-AF65-F5344CB8AC3E}">
        <p14:creationId xmlns:p14="http://schemas.microsoft.com/office/powerpoint/2010/main" val="161408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Kui eelmised kaks näidet olid selle kohta, kuidas hoone katusega toota elektrit, siis ära ei tohi unustada ka elektri teist poolt – tarbimine. </a:t>
            </a:r>
          </a:p>
          <a:p>
            <a:r>
              <a:rPr lang="et-EE" dirty="0" err="1"/>
              <a:t>Themo</a:t>
            </a:r>
            <a:r>
              <a:rPr lang="et-EE" dirty="0"/>
              <a:t> põrandakütte termostaat on seade, mis asendab olemasolevat tavalist elektri-põrandakütte termostaati. </a:t>
            </a:r>
          </a:p>
          <a:p>
            <a:r>
              <a:rPr lang="et-EE" dirty="0"/>
              <a:t>Mõte on selles, et see termostaat lülitab põrandakütet sisse vastavalt õpitud mustrile, mis lähtub börsihinnast ja kliendi tarbimisharjumustest. 5 ruutmeetrise põrandakütte pinna kohta on võimalik säästa aastas 40 €.</a:t>
            </a:r>
          </a:p>
        </p:txBody>
      </p:sp>
      <p:sp>
        <p:nvSpPr>
          <p:cNvPr id="4" name="Slide Number Placeholder 3"/>
          <p:cNvSpPr>
            <a:spLocks noGrp="1"/>
          </p:cNvSpPr>
          <p:nvPr>
            <p:ph type="sldNum" sz="quarter" idx="5"/>
          </p:nvPr>
        </p:nvSpPr>
        <p:spPr/>
        <p:txBody>
          <a:bodyPr/>
          <a:lstStyle/>
          <a:p>
            <a:fld id="{299AAE6D-5431-7A45-90D3-6103FF543C65}" type="slidenum">
              <a:rPr lang="en-US" smtClean="0"/>
              <a:t>7</a:t>
            </a:fld>
            <a:endParaRPr lang="en-US"/>
          </a:p>
        </p:txBody>
      </p:sp>
    </p:spTree>
    <p:extLst>
      <p:ext uri="{BB962C8B-B14F-4D97-AF65-F5344CB8AC3E}">
        <p14:creationId xmlns:p14="http://schemas.microsoft.com/office/powerpoint/2010/main" val="44165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Ja nüüd üks näide roheinnovatsioonist välismaal.</a:t>
            </a:r>
          </a:p>
          <a:p>
            <a:endParaRPr lang="et-EE" dirty="0"/>
          </a:p>
          <a:p>
            <a:r>
              <a:rPr lang="et-EE" dirty="0"/>
              <a:t>See on BIQ ehk Bio IQ hoone Hamburgis.</a:t>
            </a:r>
          </a:p>
        </p:txBody>
      </p:sp>
      <p:sp>
        <p:nvSpPr>
          <p:cNvPr id="4" name="Slide Number Placeholder 3"/>
          <p:cNvSpPr>
            <a:spLocks noGrp="1"/>
          </p:cNvSpPr>
          <p:nvPr>
            <p:ph type="sldNum" sz="quarter" idx="5"/>
          </p:nvPr>
        </p:nvSpPr>
        <p:spPr/>
        <p:txBody>
          <a:bodyPr/>
          <a:lstStyle/>
          <a:p>
            <a:fld id="{299AAE6D-5431-7A45-90D3-6103FF543C65}" type="slidenum">
              <a:rPr lang="en-US" smtClean="0"/>
              <a:t>8</a:t>
            </a:fld>
            <a:endParaRPr lang="en-US"/>
          </a:p>
        </p:txBody>
      </p:sp>
    </p:spTree>
    <p:extLst>
      <p:ext uri="{BB962C8B-B14F-4D97-AF65-F5344CB8AC3E}">
        <p14:creationId xmlns:p14="http://schemas.microsoft.com/office/powerpoint/2010/main" val="294381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BIQ on fotosünteesireaktoriga hoone Hamburgis, mis valmis 2013 aastal.</a:t>
            </a:r>
          </a:p>
          <a:p>
            <a:endParaRPr lang="et-EE" dirty="0"/>
          </a:p>
          <a:p>
            <a:r>
              <a:rPr lang="et-EE" dirty="0"/>
              <a:t>Tegu on paneelidega, mille sees on vetikad, mis paljunevad fotosünteesi mõjul ja seovad CO2-te.</a:t>
            </a:r>
          </a:p>
          <a:p>
            <a:r>
              <a:rPr lang="et-EE" dirty="0"/>
              <a:t>Automaatse süsteemiga korjatakse regulaarselt osa vetikatest ära ning nendest toodetakse </a:t>
            </a:r>
            <a:r>
              <a:rPr lang="et-EE" dirty="0" err="1"/>
              <a:t>biogaasi</a:t>
            </a:r>
            <a:r>
              <a:rPr lang="et-EE" dirty="0"/>
              <a:t>. </a:t>
            </a:r>
          </a:p>
          <a:p>
            <a:endParaRPr lang="et-EE" dirty="0"/>
          </a:p>
          <a:p>
            <a:r>
              <a:rPr lang="et-EE" dirty="0"/>
              <a:t>Biogaasist toodetakse elektrit ning paneelides soojenenud vett kasutatakse ära hoone kütmiseks.</a:t>
            </a:r>
          </a:p>
          <a:p>
            <a:endParaRPr lang="et-EE" dirty="0"/>
          </a:p>
          <a:p>
            <a:r>
              <a:rPr lang="et-EE" dirty="0"/>
              <a:t>Hoone elektrivajadus on kaetud päikesepaneelide, ja akudega.</a:t>
            </a:r>
          </a:p>
        </p:txBody>
      </p:sp>
      <p:sp>
        <p:nvSpPr>
          <p:cNvPr id="4" name="Slide Number Placeholder 3"/>
          <p:cNvSpPr>
            <a:spLocks noGrp="1"/>
          </p:cNvSpPr>
          <p:nvPr>
            <p:ph type="sldNum" sz="quarter" idx="5"/>
          </p:nvPr>
        </p:nvSpPr>
        <p:spPr/>
        <p:txBody>
          <a:bodyPr/>
          <a:lstStyle/>
          <a:p>
            <a:fld id="{299AAE6D-5431-7A45-90D3-6103FF543C65}" type="slidenum">
              <a:rPr lang="en-US" smtClean="0"/>
              <a:t>9</a:t>
            </a:fld>
            <a:endParaRPr lang="en-US"/>
          </a:p>
        </p:txBody>
      </p:sp>
    </p:spTree>
    <p:extLst>
      <p:ext uri="{BB962C8B-B14F-4D97-AF65-F5344CB8AC3E}">
        <p14:creationId xmlns:p14="http://schemas.microsoft.com/office/powerpoint/2010/main" val="1764019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7C542-9E8E-474D-AA69-9948FAFBFF3E}"/>
              </a:ext>
            </a:extLst>
          </p:cNvPr>
          <p:cNvSpPr>
            <a:spLocks noGrp="1"/>
          </p:cNvSpPr>
          <p:nvPr>
            <p:ph type="ctrTitle"/>
          </p:nvPr>
        </p:nvSpPr>
        <p:spPr>
          <a:xfrm>
            <a:off x="1524000" y="1441937"/>
            <a:ext cx="9144000" cy="2068025"/>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A3170A8-E452-0245-87AE-3201F8E279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0272E8B-A5BA-D44B-A5FD-8001B743BC4D}"/>
              </a:ext>
            </a:extLst>
          </p:cNvPr>
          <p:cNvSpPr>
            <a:spLocks noGrp="1"/>
          </p:cNvSpPr>
          <p:nvPr>
            <p:ph type="dt" sz="half" idx="10"/>
          </p:nvPr>
        </p:nvSpPr>
        <p:spPr/>
        <p:txBody>
          <a:bodyPr/>
          <a:lstStyle/>
          <a:p>
            <a:fld id="{732ED400-1F2D-3C4E-B4BB-D51B787103D7}" type="datetimeFigureOut">
              <a:rPr lang="en-US" smtClean="0"/>
              <a:t>5/5/2020</a:t>
            </a:fld>
            <a:endParaRPr lang="en-US"/>
          </a:p>
        </p:txBody>
      </p:sp>
      <p:sp>
        <p:nvSpPr>
          <p:cNvPr id="5" name="Footer Placeholder 4">
            <a:extLst>
              <a:ext uri="{FF2B5EF4-FFF2-40B4-BE49-F238E27FC236}">
                <a16:creationId xmlns:a16="http://schemas.microsoft.com/office/drawing/2014/main" id="{D5444854-2F9C-3B41-BBC6-40FF6B50E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5B165-7ADE-D84C-B94F-97C77F6CDFDA}"/>
              </a:ext>
            </a:extLst>
          </p:cNvPr>
          <p:cNvSpPr>
            <a:spLocks noGrp="1"/>
          </p:cNvSpPr>
          <p:nvPr>
            <p:ph type="sldNum" sz="quarter" idx="12"/>
          </p:nvPr>
        </p:nvSpPr>
        <p:spPr/>
        <p:txBody>
          <a:bodyPr/>
          <a:lstStyle/>
          <a:p>
            <a:fld id="{296D734E-0DBD-C943-BACA-BE27D9D95A9E}" type="slidenum">
              <a:rPr lang="en-US" smtClean="0"/>
              <a:t>‹#›</a:t>
            </a:fld>
            <a:endParaRPr lang="en-US"/>
          </a:p>
        </p:txBody>
      </p:sp>
    </p:spTree>
    <p:extLst>
      <p:ext uri="{BB962C8B-B14F-4D97-AF65-F5344CB8AC3E}">
        <p14:creationId xmlns:p14="http://schemas.microsoft.com/office/powerpoint/2010/main" val="168367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0B5BB71E-EF41-6747-B60E-A7313BA709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325D27-CBE6-D84E-A825-44C27A2D596A}"/>
              </a:ext>
            </a:extLst>
          </p:cNvPr>
          <p:cNvSpPr>
            <a:spLocks noGrp="1"/>
          </p:cNvSpPr>
          <p:nvPr>
            <p:ph type="dt" sz="half" idx="10"/>
          </p:nvPr>
        </p:nvSpPr>
        <p:spPr/>
        <p:txBody>
          <a:bodyPr/>
          <a:lstStyle/>
          <a:p>
            <a:fld id="{732ED400-1F2D-3C4E-B4BB-D51B787103D7}" type="datetimeFigureOut">
              <a:rPr lang="en-US" smtClean="0"/>
              <a:t>5/5/2020</a:t>
            </a:fld>
            <a:endParaRPr lang="en-US"/>
          </a:p>
        </p:txBody>
      </p:sp>
      <p:sp>
        <p:nvSpPr>
          <p:cNvPr id="5" name="Footer Placeholder 4">
            <a:extLst>
              <a:ext uri="{FF2B5EF4-FFF2-40B4-BE49-F238E27FC236}">
                <a16:creationId xmlns:a16="http://schemas.microsoft.com/office/drawing/2014/main" id="{AC2C4933-9636-7142-9AB0-62A49A07A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8982F-1FA4-4545-AF95-974BF771B30C}"/>
              </a:ext>
            </a:extLst>
          </p:cNvPr>
          <p:cNvSpPr>
            <a:spLocks noGrp="1"/>
          </p:cNvSpPr>
          <p:nvPr>
            <p:ph type="sldNum" sz="quarter" idx="12"/>
          </p:nvPr>
        </p:nvSpPr>
        <p:spPr/>
        <p:txBody>
          <a:bodyPr/>
          <a:lstStyle/>
          <a:p>
            <a:fld id="{296D734E-0DBD-C943-BACA-BE27D9D95A9E}" type="slidenum">
              <a:rPr lang="en-US" smtClean="0"/>
              <a:t>‹#›</a:t>
            </a:fld>
            <a:endParaRPr lang="en-US"/>
          </a:p>
        </p:txBody>
      </p:sp>
      <p:sp>
        <p:nvSpPr>
          <p:cNvPr id="10" name="Title 1">
            <a:extLst>
              <a:ext uri="{FF2B5EF4-FFF2-40B4-BE49-F238E27FC236}">
                <a16:creationId xmlns:a16="http://schemas.microsoft.com/office/drawing/2014/main" id="{BD33E7F1-7CBF-FA4F-863C-B86ED0DB1916}"/>
              </a:ext>
            </a:extLst>
          </p:cNvPr>
          <p:cNvSpPr>
            <a:spLocks noGrp="1"/>
          </p:cNvSpPr>
          <p:nvPr>
            <p:ph type="title"/>
          </p:nvPr>
        </p:nvSpPr>
        <p:spPr>
          <a:xfrm>
            <a:off x="838200" y="365126"/>
            <a:ext cx="10515600" cy="569173"/>
          </a:xfrm>
          <a:prstGeom prst="rect">
            <a:avLst/>
          </a:prstGeom>
        </p:spPr>
        <p:txBody>
          <a:bodyPr>
            <a:normAutofit/>
          </a:bodyPr>
          <a:lstStyle>
            <a:lvl1pPr algn="ctr">
              <a:defRPr sz="4000">
                <a:solidFill>
                  <a:srgbClr val="0070C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cxnSp>
        <p:nvCxnSpPr>
          <p:cNvPr id="11" name="Straight Connector 10">
            <a:extLst>
              <a:ext uri="{FF2B5EF4-FFF2-40B4-BE49-F238E27FC236}">
                <a16:creationId xmlns:a16="http://schemas.microsoft.com/office/drawing/2014/main" id="{EDE4B9DE-289C-C749-ACF3-F83A60F6BA39}"/>
              </a:ext>
            </a:extLst>
          </p:cNvPr>
          <p:cNvCxnSpPr/>
          <p:nvPr userDrawn="1"/>
        </p:nvCxnSpPr>
        <p:spPr>
          <a:xfrm>
            <a:off x="5334000" y="1019908"/>
            <a:ext cx="1524000" cy="0"/>
          </a:xfrm>
          <a:prstGeom prst="line">
            <a:avLst/>
          </a:prstGeom>
          <a:ln w="66675" cap="rnd">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37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5A6F2-2436-DB4D-B8C1-50EF238E2706}"/>
              </a:ext>
            </a:extLst>
          </p:cNvPr>
          <p:cNvSpPr>
            <a:spLocks noGrp="1"/>
          </p:cNvSpPr>
          <p:nvPr>
            <p:ph type="title" orient="vert"/>
          </p:nvPr>
        </p:nvSpPr>
        <p:spPr>
          <a:xfrm>
            <a:off x="8724900" y="365125"/>
            <a:ext cx="2628900" cy="5811838"/>
          </a:xfrm>
          <a:prstGeom prst="rect">
            <a:avLst/>
          </a:prstGeom>
        </p:spPr>
        <p:txBody>
          <a:bodyPr vert="eaVert"/>
          <a:lstStyle>
            <a:lvl1pPr algn="ctr">
              <a:defRPr>
                <a:solidFill>
                  <a:srgbClr val="0070C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B09A7D3D-2FF7-C740-B9B9-A179F98AED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340A16-E8DA-F043-A686-6B66BF71C20C}"/>
              </a:ext>
            </a:extLst>
          </p:cNvPr>
          <p:cNvSpPr>
            <a:spLocks noGrp="1"/>
          </p:cNvSpPr>
          <p:nvPr>
            <p:ph type="dt" sz="half" idx="10"/>
          </p:nvPr>
        </p:nvSpPr>
        <p:spPr/>
        <p:txBody>
          <a:bodyPr/>
          <a:lstStyle/>
          <a:p>
            <a:fld id="{732ED400-1F2D-3C4E-B4BB-D51B787103D7}" type="datetimeFigureOut">
              <a:rPr lang="en-US" smtClean="0"/>
              <a:t>5/5/2020</a:t>
            </a:fld>
            <a:endParaRPr lang="en-US"/>
          </a:p>
        </p:txBody>
      </p:sp>
      <p:sp>
        <p:nvSpPr>
          <p:cNvPr id="5" name="Footer Placeholder 4">
            <a:extLst>
              <a:ext uri="{FF2B5EF4-FFF2-40B4-BE49-F238E27FC236}">
                <a16:creationId xmlns:a16="http://schemas.microsoft.com/office/drawing/2014/main" id="{A41A3484-2D56-7A43-9DC7-FC8A1DA79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24C63-8F5F-C64E-AE99-1B684AFF7EDB}"/>
              </a:ext>
            </a:extLst>
          </p:cNvPr>
          <p:cNvSpPr>
            <a:spLocks noGrp="1"/>
          </p:cNvSpPr>
          <p:nvPr>
            <p:ph type="sldNum" sz="quarter" idx="12"/>
          </p:nvPr>
        </p:nvSpPr>
        <p:spPr/>
        <p:txBody>
          <a:bodyPr/>
          <a:lstStyle/>
          <a:p>
            <a:fld id="{296D734E-0DBD-C943-BACA-BE27D9D95A9E}" type="slidenum">
              <a:rPr lang="en-US" smtClean="0"/>
              <a:t>‹#›</a:t>
            </a:fld>
            <a:endParaRPr lang="en-US"/>
          </a:p>
        </p:txBody>
      </p:sp>
    </p:spTree>
    <p:extLst>
      <p:ext uri="{BB962C8B-B14F-4D97-AF65-F5344CB8AC3E}">
        <p14:creationId xmlns:p14="http://schemas.microsoft.com/office/powerpoint/2010/main" val="140612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Background with image">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12192000" cy="6858000"/>
          </a:xfrm>
          <a:effectLst/>
        </p:spPr>
        <p:txBody>
          <a:bodyPr>
            <a:normAutofit/>
          </a:bodyPr>
          <a:lstStyle>
            <a:lvl1pPr marL="0" indent="0">
              <a:buNone/>
              <a:defRPr sz="1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451042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2E5-F74D-0847-BAB3-EB6BF82FECBA}"/>
              </a:ext>
            </a:extLst>
          </p:cNvPr>
          <p:cNvSpPr>
            <a:spLocks noGrp="1"/>
          </p:cNvSpPr>
          <p:nvPr>
            <p:ph type="title"/>
          </p:nvPr>
        </p:nvSpPr>
        <p:spPr>
          <a:xfrm>
            <a:off x="838200" y="365126"/>
            <a:ext cx="10515600" cy="569173"/>
          </a:xfrm>
          <a:prstGeom prst="rect">
            <a:avLst/>
          </a:prstGeom>
        </p:spPr>
        <p:txBody>
          <a:bodyPr>
            <a:normAutofit/>
          </a:bodyPr>
          <a:lstStyle>
            <a:lvl1pPr algn="ctr">
              <a:defRPr sz="4000">
                <a:solidFill>
                  <a:srgbClr val="0070C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5F0AD1B-2352-C94B-B432-52D5B47F69F9}"/>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85080F5-934D-964D-A8A3-D98A90955E0F}"/>
              </a:ext>
            </a:extLst>
          </p:cNvPr>
          <p:cNvSpPr>
            <a:spLocks noGrp="1"/>
          </p:cNvSpPr>
          <p:nvPr>
            <p:ph type="dt" sz="half" idx="10"/>
          </p:nvPr>
        </p:nvSpPr>
        <p:spPr/>
        <p:txBody>
          <a:bodyPr/>
          <a:lstStyle/>
          <a:p>
            <a:fld id="{732ED400-1F2D-3C4E-B4BB-D51B787103D7}" type="datetimeFigureOut">
              <a:rPr lang="en-US" smtClean="0"/>
              <a:t>5/5/2020</a:t>
            </a:fld>
            <a:endParaRPr lang="en-US"/>
          </a:p>
        </p:txBody>
      </p:sp>
      <p:sp>
        <p:nvSpPr>
          <p:cNvPr id="5" name="Footer Placeholder 4">
            <a:extLst>
              <a:ext uri="{FF2B5EF4-FFF2-40B4-BE49-F238E27FC236}">
                <a16:creationId xmlns:a16="http://schemas.microsoft.com/office/drawing/2014/main" id="{D3C6AC96-783E-CC4D-B1F3-F34A3F8C3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603D8-B53C-A84F-B6D4-0B0A4E932950}"/>
              </a:ext>
            </a:extLst>
          </p:cNvPr>
          <p:cNvSpPr>
            <a:spLocks noGrp="1"/>
          </p:cNvSpPr>
          <p:nvPr>
            <p:ph type="sldNum" sz="quarter" idx="12"/>
          </p:nvPr>
        </p:nvSpPr>
        <p:spPr/>
        <p:txBody>
          <a:bodyPr/>
          <a:lstStyle/>
          <a:p>
            <a:fld id="{296D734E-0DBD-C943-BACA-BE27D9D95A9E}" type="slidenum">
              <a:rPr lang="en-US" smtClean="0"/>
              <a:t>‹#›</a:t>
            </a:fld>
            <a:endParaRPr lang="en-US"/>
          </a:p>
        </p:txBody>
      </p:sp>
      <p:cxnSp>
        <p:nvCxnSpPr>
          <p:cNvPr id="8" name="Straight Connector 7">
            <a:extLst>
              <a:ext uri="{FF2B5EF4-FFF2-40B4-BE49-F238E27FC236}">
                <a16:creationId xmlns:a16="http://schemas.microsoft.com/office/drawing/2014/main" id="{706C5779-DB7E-7642-9E78-7A536CEA3D22}"/>
              </a:ext>
            </a:extLst>
          </p:cNvPr>
          <p:cNvCxnSpPr/>
          <p:nvPr userDrawn="1"/>
        </p:nvCxnSpPr>
        <p:spPr>
          <a:xfrm>
            <a:off x="5334000" y="1019908"/>
            <a:ext cx="1524000" cy="0"/>
          </a:xfrm>
          <a:prstGeom prst="line">
            <a:avLst/>
          </a:prstGeom>
          <a:ln w="66675" cap="rnd">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29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675E-2A94-3047-B2AD-FC66E8992242}"/>
              </a:ext>
            </a:extLst>
          </p:cNvPr>
          <p:cNvSpPr>
            <a:spLocks noGrp="1"/>
          </p:cNvSpPr>
          <p:nvPr>
            <p:ph type="title"/>
          </p:nvPr>
        </p:nvSpPr>
        <p:spPr>
          <a:xfrm>
            <a:off x="831850" y="1709738"/>
            <a:ext cx="10515600" cy="2852737"/>
          </a:xfrm>
          <a:prstGeom prst="rect">
            <a:avLst/>
          </a:prstGeom>
        </p:spPr>
        <p:txBody>
          <a:bodyPr anchor="b"/>
          <a:lstStyle>
            <a:lvl1pPr algn="ctr">
              <a:defRPr sz="6000">
                <a:solidFill>
                  <a:srgbClr val="0070C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465E604-11B7-9C4F-8D9D-A9C0112F6C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8BE02-4478-3141-AF81-0F3D263EFDDF}"/>
              </a:ext>
            </a:extLst>
          </p:cNvPr>
          <p:cNvSpPr>
            <a:spLocks noGrp="1"/>
          </p:cNvSpPr>
          <p:nvPr>
            <p:ph type="dt" sz="half" idx="10"/>
          </p:nvPr>
        </p:nvSpPr>
        <p:spPr/>
        <p:txBody>
          <a:bodyPr/>
          <a:lstStyle/>
          <a:p>
            <a:fld id="{732ED400-1F2D-3C4E-B4BB-D51B787103D7}" type="datetimeFigureOut">
              <a:rPr lang="en-US" smtClean="0"/>
              <a:t>5/5/2020</a:t>
            </a:fld>
            <a:endParaRPr lang="en-US"/>
          </a:p>
        </p:txBody>
      </p:sp>
      <p:sp>
        <p:nvSpPr>
          <p:cNvPr id="5" name="Footer Placeholder 4">
            <a:extLst>
              <a:ext uri="{FF2B5EF4-FFF2-40B4-BE49-F238E27FC236}">
                <a16:creationId xmlns:a16="http://schemas.microsoft.com/office/drawing/2014/main" id="{CD818B5D-0C45-6F47-90DE-C5A1FE0BD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FD61B-3D58-C940-8C0A-63532D59CD4E}"/>
              </a:ext>
            </a:extLst>
          </p:cNvPr>
          <p:cNvSpPr>
            <a:spLocks noGrp="1"/>
          </p:cNvSpPr>
          <p:nvPr>
            <p:ph type="sldNum" sz="quarter" idx="12"/>
          </p:nvPr>
        </p:nvSpPr>
        <p:spPr/>
        <p:txBody>
          <a:bodyPr/>
          <a:lstStyle/>
          <a:p>
            <a:fld id="{296D734E-0DBD-C943-BACA-BE27D9D95A9E}" type="slidenum">
              <a:rPr lang="en-US" smtClean="0"/>
              <a:t>‹#›</a:t>
            </a:fld>
            <a:endParaRPr lang="en-US"/>
          </a:p>
        </p:txBody>
      </p:sp>
    </p:spTree>
    <p:extLst>
      <p:ext uri="{BB962C8B-B14F-4D97-AF65-F5344CB8AC3E}">
        <p14:creationId xmlns:p14="http://schemas.microsoft.com/office/powerpoint/2010/main" val="206951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3931D-F5A3-1649-9683-E29DD99DA0B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7508EFD-6626-3244-B52E-F01466EC2AC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E876046-DB98-E34F-815D-E21AD867B4C3}"/>
              </a:ext>
            </a:extLst>
          </p:cNvPr>
          <p:cNvSpPr>
            <a:spLocks noGrp="1"/>
          </p:cNvSpPr>
          <p:nvPr>
            <p:ph type="dt" sz="half" idx="10"/>
          </p:nvPr>
        </p:nvSpPr>
        <p:spPr/>
        <p:txBody>
          <a:bodyPr/>
          <a:lstStyle/>
          <a:p>
            <a:fld id="{732ED400-1F2D-3C4E-B4BB-D51B787103D7}" type="datetimeFigureOut">
              <a:rPr lang="en-US" smtClean="0"/>
              <a:t>5/5/2020</a:t>
            </a:fld>
            <a:endParaRPr lang="en-US"/>
          </a:p>
        </p:txBody>
      </p:sp>
      <p:sp>
        <p:nvSpPr>
          <p:cNvPr id="6" name="Footer Placeholder 5">
            <a:extLst>
              <a:ext uri="{FF2B5EF4-FFF2-40B4-BE49-F238E27FC236}">
                <a16:creationId xmlns:a16="http://schemas.microsoft.com/office/drawing/2014/main" id="{4F6F32E2-CB7C-294A-9F90-B7A1E6D3CA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0FF8F-BA71-DC4D-8B8A-5CC39E3285F1}"/>
              </a:ext>
            </a:extLst>
          </p:cNvPr>
          <p:cNvSpPr>
            <a:spLocks noGrp="1"/>
          </p:cNvSpPr>
          <p:nvPr>
            <p:ph type="sldNum" sz="quarter" idx="12"/>
          </p:nvPr>
        </p:nvSpPr>
        <p:spPr/>
        <p:txBody>
          <a:bodyPr/>
          <a:lstStyle/>
          <a:p>
            <a:fld id="{296D734E-0DBD-C943-BACA-BE27D9D95A9E}" type="slidenum">
              <a:rPr lang="en-US" smtClean="0"/>
              <a:t>‹#›</a:t>
            </a:fld>
            <a:endParaRPr lang="en-US"/>
          </a:p>
        </p:txBody>
      </p:sp>
      <p:sp>
        <p:nvSpPr>
          <p:cNvPr id="11" name="Title 1">
            <a:extLst>
              <a:ext uri="{FF2B5EF4-FFF2-40B4-BE49-F238E27FC236}">
                <a16:creationId xmlns:a16="http://schemas.microsoft.com/office/drawing/2014/main" id="{7C226A82-A75F-7345-AC7A-C9CC75A4114C}"/>
              </a:ext>
            </a:extLst>
          </p:cNvPr>
          <p:cNvSpPr>
            <a:spLocks noGrp="1"/>
          </p:cNvSpPr>
          <p:nvPr>
            <p:ph type="title"/>
          </p:nvPr>
        </p:nvSpPr>
        <p:spPr>
          <a:xfrm>
            <a:off x="838200" y="365126"/>
            <a:ext cx="10515600" cy="569173"/>
          </a:xfrm>
          <a:prstGeom prst="rect">
            <a:avLst/>
          </a:prstGeom>
        </p:spPr>
        <p:txBody>
          <a:bodyPr>
            <a:normAutofit/>
          </a:bodyPr>
          <a:lstStyle>
            <a:lvl1pPr algn="ctr">
              <a:defRPr sz="4000">
                <a:solidFill>
                  <a:srgbClr val="0070C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cxnSp>
        <p:nvCxnSpPr>
          <p:cNvPr id="12" name="Straight Connector 11">
            <a:extLst>
              <a:ext uri="{FF2B5EF4-FFF2-40B4-BE49-F238E27FC236}">
                <a16:creationId xmlns:a16="http://schemas.microsoft.com/office/drawing/2014/main" id="{1919068E-5228-E741-8824-3A52AAE05A35}"/>
              </a:ext>
            </a:extLst>
          </p:cNvPr>
          <p:cNvCxnSpPr/>
          <p:nvPr userDrawn="1"/>
        </p:nvCxnSpPr>
        <p:spPr>
          <a:xfrm>
            <a:off x="5334000" y="1019908"/>
            <a:ext cx="1524000" cy="0"/>
          </a:xfrm>
          <a:prstGeom prst="line">
            <a:avLst/>
          </a:prstGeom>
          <a:ln w="66675" cap="rnd">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44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7CA62F-8F96-4042-AF4B-E7BE36156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6DD7D2-2B31-CD4A-A339-CCCC11ED225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4AE2F22-EFA3-FC4E-9385-2BEAF314E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C69344-83B9-544F-AFFC-59AB4B70CCE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B3BF168-11CD-864D-9CD8-5E77380A7667}"/>
              </a:ext>
            </a:extLst>
          </p:cNvPr>
          <p:cNvSpPr>
            <a:spLocks noGrp="1"/>
          </p:cNvSpPr>
          <p:nvPr>
            <p:ph type="dt" sz="half" idx="10"/>
          </p:nvPr>
        </p:nvSpPr>
        <p:spPr/>
        <p:txBody>
          <a:bodyPr/>
          <a:lstStyle/>
          <a:p>
            <a:fld id="{732ED400-1F2D-3C4E-B4BB-D51B787103D7}" type="datetimeFigureOut">
              <a:rPr lang="en-US" smtClean="0"/>
              <a:t>5/5/2020</a:t>
            </a:fld>
            <a:endParaRPr lang="en-US"/>
          </a:p>
        </p:txBody>
      </p:sp>
      <p:sp>
        <p:nvSpPr>
          <p:cNvPr id="8" name="Footer Placeholder 7">
            <a:extLst>
              <a:ext uri="{FF2B5EF4-FFF2-40B4-BE49-F238E27FC236}">
                <a16:creationId xmlns:a16="http://schemas.microsoft.com/office/drawing/2014/main" id="{F00484AB-95A4-EE4E-B394-4A919C8B50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3BA6AD-C63E-B144-843B-DC312CB02E49}"/>
              </a:ext>
            </a:extLst>
          </p:cNvPr>
          <p:cNvSpPr>
            <a:spLocks noGrp="1"/>
          </p:cNvSpPr>
          <p:nvPr>
            <p:ph type="sldNum" sz="quarter" idx="12"/>
          </p:nvPr>
        </p:nvSpPr>
        <p:spPr/>
        <p:txBody>
          <a:bodyPr/>
          <a:lstStyle/>
          <a:p>
            <a:fld id="{296D734E-0DBD-C943-BACA-BE27D9D95A9E}" type="slidenum">
              <a:rPr lang="en-US" smtClean="0"/>
              <a:t>‹#›</a:t>
            </a:fld>
            <a:endParaRPr lang="en-US"/>
          </a:p>
        </p:txBody>
      </p:sp>
      <p:sp>
        <p:nvSpPr>
          <p:cNvPr id="13" name="Title 1">
            <a:extLst>
              <a:ext uri="{FF2B5EF4-FFF2-40B4-BE49-F238E27FC236}">
                <a16:creationId xmlns:a16="http://schemas.microsoft.com/office/drawing/2014/main" id="{73CEDD04-B798-074C-A598-EC2AB69B8DD9}"/>
              </a:ext>
            </a:extLst>
          </p:cNvPr>
          <p:cNvSpPr>
            <a:spLocks noGrp="1"/>
          </p:cNvSpPr>
          <p:nvPr>
            <p:ph type="title"/>
          </p:nvPr>
        </p:nvSpPr>
        <p:spPr>
          <a:xfrm>
            <a:off x="838200" y="365126"/>
            <a:ext cx="10515600" cy="569173"/>
          </a:xfrm>
          <a:prstGeom prst="rect">
            <a:avLst/>
          </a:prstGeom>
        </p:spPr>
        <p:txBody>
          <a:bodyPr>
            <a:normAutofit/>
          </a:bodyPr>
          <a:lstStyle>
            <a:lvl1pPr algn="ctr">
              <a:defRPr sz="4000">
                <a:solidFill>
                  <a:srgbClr val="0070C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cxnSp>
        <p:nvCxnSpPr>
          <p:cNvPr id="14" name="Straight Connector 13">
            <a:extLst>
              <a:ext uri="{FF2B5EF4-FFF2-40B4-BE49-F238E27FC236}">
                <a16:creationId xmlns:a16="http://schemas.microsoft.com/office/drawing/2014/main" id="{94760610-A1AA-CC4E-A545-907F3A36AB1D}"/>
              </a:ext>
            </a:extLst>
          </p:cNvPr>
          <p:cNvCxnSpPr/>
          <p:nvPr userDrawn="1"/>
        </p:nvCxnSpPr>
        <p:spPr>
          <a:xfrm>
            <a:off x="5334000" y="1019908"/>
            <a:ext cx="1524000" cy="0"/>
          </a:xfrm>
          <a:prstGeom prst="line">
            <a:avLst/>
          </a:prstGeom>
          <a:ln w="66675" cap="rnd">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80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492DBA-B190-4F41-8970-38CC5DE1A9DB}"/>
              </a:ext>
            </a:extLst>
          </p:cNvPr>
          <p:cNvSpPr>
            <a:spLocks noGrp="1"/>
          </p:cNvSpPr>
          <p:nvPr>
            <p:ph type="dt" sz="half" idx="10"/>
          </p:nvPr>
        </p:nvSpPr>
        <p:spPr/>
        <p:txBody>
          <a:bodyPr/>
          <a:lstStyle/>
          <a:p>
            <a:fld id="{732ED400-1F2D-3C4E-B4BB-D51B787103D7}" type="datetimeFigureOut">
              <a:rPr lang="en-US" smtClean="0"/>
              <a:t>5/5/2020</a:t>
            </a:fld>
            <a:endParaRPr lang="en-US"/>
          </a:p>
        </p:txBody>
      </p:sp>
      <p:sp>
        <p:nvSpPr>
          <p:cNvPr id="4" name="Footer Placeholder 3">
            <a:extLst>
              <a:ext uri="{FF2B5EF4-FFF2-40B4-BE49-F238E27FC236}">
                <a16:creationId xmlns:a16="http://schemas.microsoft.com/office/drawing/2014/main" id="{59598627-01DD-634B-8F73-E428A2EDBD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9BF4-ABEB-9E41-A85C-92A315D6BEC1}"/>
              </a:ext>
            </a:extLst>
          </p:cNvPr>
          <p:cNvSpPr>
            <a:spLocks noGrp="1"/>
          </p:cNvSpPr>
          <p:nvPr>
            <p:ph type="sldNum" sz="quarter" idx="12"/>
          </p:nvPr>
        </p:nvSpPr>
        <p:spPr/>
        <p:txBody>
          <a:bodyPr/>
          <a:lstStyle/>
          <a:p>
            <a:fld id="{296D734E-0DBD-C943-BACA-BE27D9D95A9E}" type="slidenum">
              <a:rPr lang="en-US" smtClean="0"/>
              <a:t>‹#›</a:t>
            </a:fld>
            <a:endParaRPr lang="en-US"/>
          </a:p>
        </p:txBody>
      </p:sp>
      <p:sp>
        <p:nvSpPr>
          <p:cNvPr id="9" name="Title 1">
            <a:extLst>
              <a:ext uri="{FF2B5EF4-FFF2-40B4-BE49-F238E27FC236}">
                <a16:creationId xmlns:a16="http://schemas.microsoft.com/office/drawing/2014/main" id="{2C3E6916-76FC-3744-AA01-15F854A19D83}"/>
              </a:ext>
            </a:extLst>
          </p:cNvPr>
          <p:cNvSpPr>
            <a:spLocks noGrp="1"/>
          </p:cNvSpPr>
          <p:nvPr>
            <p:ph type="title"/>
          </p:nvPr>
        </p:nvSpPr>
        <p:spPr>
          <a:xfrm>
            <a:off x="838200" y="365126"/>
            <a:ext cx="10515600" cy="569173"/>
          </a:xfrm>
          <a:prstGeom prst="rect">
            <a:avLst/>
          </a:prstGeom>
        </p:spPr>
        <p:txBody>
          <a:bodyPr>
            <a:normAutofit/>
          </a:bodyPr>
          <a:lstStyle>
            <a:lvl1pPr algn="ctr">
              <a:defRPr sz="4000">
                <a:solidFill>
                  <a:srgbClr val="0070C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cxnSp>
        <p:nvCxnSpPr>
          <p:cNvPr id="10" name="Straight Connector 9">
            <a:extLst>
              <a:ext uri="{FF2B5EF4-FFF2-40B4-BE49-F238E27FC236}">
                <a16:creationId xmlns:a16="http://schemas.microsoft.com/office/drawing/2014/main" id="{E3740272-BEE5-4447-B6AB-DA7399911BF0}"/>
              </a:ext>
            </a:extLst>
          </p:cNvPr>
          <p:cNvCxnSpPr/>
          <p:nvPr userDrawn="1"/>
        </p:nvCxnSpPr>
        <p:spPr>
          <a:xfrm>
            <a:off x="5334000" y="1019908"/>
            <a:ext cx="1524000" cy="0"/>
          </a:xfrm>
          <a:prstGeom prst="line">
            <a:avLst/>
          </a:prstGeom>
          <a:ln w="66675" cap="rnd">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46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F2DB39-2887-8F4D-A7D4-B599636A150F}"/>
              </a:ext>
            </a:extLst>
          </p:cNvPr>
          <p:cNvSpPr>
            <a:spLocks noGrp="1"/>
          </p:cNvSpPr>
          <p:nvPr>
            <p:ph type="dt" sz="half" idx="10"/>
          </p:nvPr>
        </p:nvSpPr>
        <p:spPr/>
        <p:txBody>
          <a:bodyPr/>
          <a:lstStyle/>
          <a:p>
            <a:fld id="{732ED400-1F2D-3C4E-B4BB-D51B787103D7}" type="datetimeFigureOut">
              <a:rPr lang="en-US" smtClean="0"/>
              <a:t>5/5/2020</a:t>
            </a:fld>
            <a:endParaRPr lang="en-US"/>
          </a:p>
        </p:txBody>
      </p:sp>
      <p:sp>
        <p:nvSpPr>
          <p:cNvPr id="3" name="Footer Placeholder 2">
            <a:extLst>
              <a:ext uri="{FF2B5EF4-FFF2-40B4-BE49-F238E27FC236}">
                <a16:creationId xmlns:a16="http://schemas.microsoft.com/office/drawing/2014/main" id="{23BBD5EF-FE69-E647-B992-49C2CAD06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62260E-7519-B443-A168-CBEAF1D998B6}"/>
              </a:ext>
            </a:extLst>
          </p:cNvPr>
          <p:cNvSpPr>
            <a:spLocks noGrp="1"/>
          </p:cNvSpPr>
          <p:nvPr>
            <p:ph type="sldNum" sz="quarter" idx="12"/>
          </p:nvPr>
        </p:nvSpPr>
        <p:spPr/>
        <p:txBody>
          <a:bodyPr/>
          <a:lstStyle/>
          <a:p>
            <a:fld id="{296D734E-0DBD-C943-BACA-BE27D9D95A9E}" type="slidenum">
              <a:rPr lang="en-US" smtClean="0"/>
              <a:t>‹#›</a:t>
            </a:fld>
            <a:endParaRPr lang="en-US"/>
          </a:p>
        </p:txBody>
      </p:sp>
    </p:spTree>
    <p:extLst>
      <p:ext uri="{BB962C8B-B14F-4D97-AF65-F5344CB8AC3E}">
        <p14:creationId xmlns:p14="http://schemas.microsoft.com/office/powerpoint/2010/main" val="3402136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E796-5F97-3840-8040-7C5C51A8A67A}"/>
              </a:ext>
            </a:extLst>
          </p:cNvPr>
          <p:cNvSpPr>
            <a:spLocks noGrp="1"/>
          </p:cNvSpPr>
          <p:nvPr>
            <p:ph type="title"/>
          </p:nvPr>
        </p:nvSpPr>
        <p:spPr>
          <a:xfrm>
            <a:off x="839788" y="457200"/>
            <a:ext cx="3932237" cy="1600200"/>
          </a:xfrm>
          <a:prstGeom prst="rect">
            <a:avLst/>
          </a:prstGeom>
        </p:spPr>
        <p:txBody>
          <a:bodyPr anchor="b"/>
          <a:lstStyle>
            <a:lvl1pPr algn="l">
              <a:defRPr sz="3200">
                <a:solidFill>
                  <a:srgbClr val="0070C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B4204AC-131F-FC46-9624-A24526072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33C91C9-68E4-A14D-BE64-8AC10AAF8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7C747CC-9C75-7F41-B7B0-3BE2E6AD3128}"/>
              </a:ext>
            </a:extLst>
          </p:cNvPr>
          <p:cNvSpPr>
            <a:spLocks noGrp="1"/>
          </p:cNvSpPr>
          <p:nvPr>
            <p:ph type="dt" sz="half" idx="10"/>
          </p:nvPr>
        </p:nvSpPr>
        <p:spPr/>
        <p:txBody>
          <a:bodyPr/>
          <a:lstStyle/>
          <a:p>
            <a:fld id="{732ED400-1F2D-3C4E-B4BB-D51B787103D7}" type="datetimeFigureOut">
              <a:rPr lang="en-US" smtClean="0"/>
              <a:t>5/5/2020</a:t>
            </a:fld>
            <a:endParaRPr lang="en-US"/>
          </a:p>
        </p:txBody>
      </p:sp>
      <p:sp>
        <p:nvSpPr>
          <p:cNvPr id="6" name="Footer Placeholder 5">
            <a:extLst>
              <a:ext uri="{FF2B5EF4-FFF2-40B4-BE49-F238E27FC236}">
                <a16:creationId xmlns:a16="http://schemas.microsoft.com/office/drawing/2014/main" id="{9AF29255-5460-AE4B-AEE4-22D706A8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D7175-C132-A848-93D3-C691F03AB81D}"/>
              </a:ext>
            </a:extLst>
          </p:cNvPr>
          <p:cNvSpPr>
            <a:spLocks noGrp="1"/>
          </p:cNvSpPr>
          <p:nvPr>
            <p:ph type="sldNum" sz="quarter" idx="12"/>
          </p:nvPr>
        </p:nvSpPr>
        <p:spPr/>
        <p:txBody>
          <a:bodyPr/>
          <a:lstStyle/>
          <a:p>
            <a:fld id="{296D734E-0DBD-C943-BACA-BE27D9D95A9E}" type="slidenum">
              <a:rPr lang="en-US" smtClean="0"/>
              <a:t>‹#›</a:t>
            </a:fld>
            <a:endParaRPr lang="en-US"/>
          </a:p>
        </p:txBody>
      </p:sp>
    </p:spTree>
    <p:extLst>
      <p:ext uri="{BB962C8B-B14F-4D97-AF65-F5344CB8AC3E}">
        <p14:creationId xmlns:p14="http://schemas.microsoft.com/office/powerpoint/2010/main" val="2120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5473-BE60-1642-8FDE-78D9639C9D46}"/>
              </a:ext>
            </a:extLst>
          </p:cNvPr>
          <p:cNvSpPr>
            <a:spLocks noGrp="1"/>
          </p:cNvSpPr>
          <p:nvPr>
            <p:ph type="title"/>
          </p:nvPr>
        </p:nvSpPr>
        <p:spPr>
          <a:xfrm>
            <a:off x="839788" y="457200"/>
            <a:ext cx="3932237" cy="1600200"/>
          </a:xfrm>
          <a:prstGeom prst="rect">
            <a:avLst/>
          </a:prstGeom>
        </p:spPr>
        <p:txBody>
          <a:bodyPr anchor="b"/>
          <a:lstStyle>
            <a:lvl1pPr>
              <a:defRPr sz="3200">
                <a:solidFill>
                  <a:srgbClr val="0070C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15FE8472-13E2-9C45-9804-900111CA28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0A83F2-EF6F-624B-A151-CBC9B178B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EFC7A8-B7C8-D342-B8D5-191F23F02E5A}"/>
              </a:ext>
            </a:extLst>
          </p:cNvPr>
          <p:cNvSpPr>
            <a:spLocks noGrp="1"/>
          </p:cNvSpPr>
          <p:nvPr>
            <p:ph type="dt" sz="half" idx="10"/>
          </p:nvPr>
        </p:nvSpPr>
        <p:spPr/>
        <p:txBody>
          <a:bodyPr/>
          <a:lstStyle/>
          <a:p>
            <a:fld id="{732ED400-1F2D-3C4E-B4BB-D51B787103D7}" type="datetimeFigureOut">
              <a:rPr lang="en-US" smtClean="0"/>
              <a:t>5/5/2020</a:t>
            </a:fld>
            <a:endParaRPr lang="en-US"/>
          </a:p>
        </p:txBody>
      </p:sp>
      <p:sp>
        <p:nvSpPr>
          <p:cNvPr id="6" name="Footer Placeholder 5">
            <a:extLst>
              <a:ext uri="{FF2B5EF4-FFF2-40B4-BE49-F238E27FC236}">
                <a16:creationId xmlns:a16="http://schemas.microsoft.com/office/drawing/2014/main" id="{BEC72DB5-7E47-484A-8C7A-48DAC35074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6CB55-1566-2E4F-98CA-131ED87DA8E5}"/>
              </a:ext>
            </a:extLst>
          </p:cNvPr>
          <p:cNvSpPr>
            <a:spLocks noGrp="1"/>
          </p:cNvSpPr>
          <p:nvPr>
            <p:ph type="sldNum" sz="quarter" idx="12"/>
          </p:nvPr>
        </p:nvSpPr>
        <p:spPr/>
        <p:txBody>
          <a:bodyPr/>
          <a:lstStyle/>
          <a:p>
            <a:fld id="{296D734E-0DBD-C943-BACA-BE27D9D95A9E}" type="slidenum">
              <a:rPr lang="en-US" smtClean="0"/>
              <a:t>‹#›</a:t>
            </a:fld>
            <a:endParaRPr lang="en-US"/>
          </a:p>
        </p:txBody>
      </p:sp>
    </p:spTree>
    <p:extLst>
      <p:ext uri="{BB962C8B-B14F-4D97-AF65-F5344CB8AC3E}">
        <p14:creationId xmlns:p14="http://schemas.microsoft.com/office/powerpoint/2010/main" val="209087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53C37A-DC98-D749-B276-2028E8E35C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6E8FCCE-2403-B54F-8715-43FCBC646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ED400-1F2D-3C4E-B4BB-D51B787103D7}" type="datetimeFigureOut">
              <a:rPr lang="en-US" smtClean="0"/>
              <a:t>5/5/2020</a:t>
            </a:fld>
            <a:endParaRPr lang="en-US"/>
          </a:p>
        </p:txBody>
      </p:sp>
      <p:sp>
        <p:nvSpPr>
          <p:cNvPr id="5" name="Footer Placeholder 4">
            <a:extLst>
              <a:ext uri="{FF2B5EF4-FFF2-40B4-BE49-F238E27FC236}">
                <a16:creationId xmlns:a16="http://schemas.microsoft.com/office/drawing/2014/main" id="{C295D4B2-FF31-3949-83CC-5C5676BCC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4C3A9B-FC19-ED45-9421-B513B4A3E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D734E-0DBD-C943-BACA-BE27D9D95A9E}" type="slidenum">
              <a:rPr lang="en-US" smtClean="0"/>
              <a:t>‹#›</a:t>
            </a:fld>
            <a:endParaRPr lang="en-US"/>
          </a:p>
        </p:txBody>
      </p:sp>
    </p:spTree>
    <p:extLst>
      <p:ext uri="{BB962C8B-B14F-4D97-AF65-F5344CB8AC3E}">
        <p14:creationId xmlns:p14="http://schemas.microsoft.com/office/powerpoint/2010/main" val="3635829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7EA8FC66-E66F-A548-8C09-A33531872895}"/>
              </a:ext>
            </a:extLst>
          </p:cNvPr>
          <p:cNvPicPr>
            <a:picLocks noGrp="1" noChangeAspect="1"/>
          </p:cNvPicPr>
          <p:nvPr>
            <p:ph type="pic" sz="quarter" idx="22"/>
          </p:nvPr>
        </p:nvPicPr>
        <p:blipFill>
          <a:blip r:embed="rId3"/>
          <a:srcRect/>
          <a:stretch/>
        </p:blipFill>
        <p:spPr>
          <a:xfrm>
            <a:off x="42215" y="0"/>
            <a:ext cx="12102352" cy="6858000"/>
          </a:xfrm>
          <a:blipFill>
            <a:blip r:embed="rId3"/>
            <a:stretch>
              <a:fillRect/>
            </a:stretch>
          </a:blipFill>
        </p:spPr>
      </p:pic>
      <p:sp>
        <p:nvSpPr>
          <p:cNvPr id="22" name="Rectangle 21"/>
          <p:cNvSpPr/>
          <p:nvPr/>
        </p:nvSpPr>
        <p:spPr>
          <a:xfrm>
            <a:off x="-49473" y="0"/>
            <a:ext cx="12194040" cy="6858000"/>
          </a:xfrm>
          <a:prstGeom prst="rect">
            <a:avLst/>
          </a:prstGeom>
          <a:gradFill flip="none" rotWithShape="1">
            <a:gsLst>
              <a:gs pos="47000">
                <a:schemeClr val="accent1">
                  <a:alpha val="77000"/>
                </a:schemeClr>
              </a:gs>
              <a:gs pos="100000">
                <a:srgbClr val="18338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TextBox 7">
            <a:extLst>
              <a:ext uri="{FF2B5EF4-FFF2-40B4-BE49-F238E27FC236}">
                <a16:creationId xmlns:a16="http://schemas.microsoft.com/office/drawing/2014/main" id="{E1029A8F-BEE3-A743-8EE3-4302B742BA35}"/>
              </a:ext>
            </a:extLst>
          </p:cNvPr>
          <p:cNvSpPr txBox="1"/>
          <p:nvPr/>
        </p:nvSpPr>
        <p:spPr>
          <a:xfrm>
            <a:off x="1382991" y="4165143"/>
            <a:ext cx="9420849" cy="1150443"/>
          </a:xfrm>
          <a:prstGeom prst="rect">
            <a:avLst/>
          </a:prstGeom>
          <a:noFill/>
        </p:spPr>
        <p:txBody>
          <a:bodyPr wrap="none" lIns="0" tIns="0" rIns="0" bIns="0" rtlCol="0">
            <a:spAutoFit/>
          </a:bodyPr>
          <a:lstStyle/>
          <a:p>
            <a:pPr algn="ctr">
              <a:lnSpc>
                <a:spcPts val="1867"/>
              </a:lnSpc>
              <a:spcAft>
                <a:spcPts val="1600"/>
              </a:spcAft>
            </a:pPr>
            <a:r>
              <a:rPr lang="et-EE" sz="2400" spc="300" dirty="0">
                <a:solidFill>
                  <a:schemeClr val="bg1"/>
                </a:solidFill>
                <a:latin typeface="Arial" panose="020B0604020202020204" pitchFamily="34" charset="0"/>
                <a:ea typeface="Lato" charset="0"/>
                <a:cs typeface="Arial" panose="020B0604020202020204" pitchFamily="34" charset="0"/>
              </a:rPr>
              <a:t>Eesti energeetikavaldkonna innovaatilised lahendused</a:t>
            </a:r>
          </a:p>
          <a:p>
            <a:pPr algn="ctr">
              <a:lnSpc>
                <a:spcPts val="1867"/>
              </a:lnSpc>
              <a:spcAft>
                <a:spcPts val="1600"/>
              </a:spcAft>
            </a:pPr>
            <a:r>
              <a:rPr lang="et-EE" sz="2400" spc="300" dirty="0">
                <a:solidFill>
                  <a:schemeClr val="bg1"/>
                </a:solidFill>
                <a:latin typeface="Arial" panose="020B0604020202020204" pitchFamily="34" charset="0"/>
                <a:ea typeface="Lato" charset="0"/>
                <a:cs typeface="Arial" panose="020B0604020202020204" pitchFamily="34" charset="0"/>
              </a:rPr>
              <a:t>Holger Kroon</a:t>
            </a:r>
          </a:p>
          <a:p>
            <a:pPr algn="ctr">
              <a:lnSpc>
                <a:spcPts val="1867"/>
              </a:lnSpc>
              <a:spcAft>
                <a:spcPts val="1600"/>
              </a:spcAft>
            </a:pPr>
            <a:r>
              <a:rPr lang="et-EE" sz="2400" spc="300" dirty="0">
                <a:solidFill>
                  <a:schemeClr val="bg1"/>
                </a:solidFill>
                <a:latin typeface="Arial" panose="020B0604020202020204" pitchFamily="34" charset="0"/>
                <a:ea typeface="Lato" charset="0"/>
                <a:cs typeface="Arial" panose="020B0604020202020204" pitchFamily="34" charset="0"/>
              </a:rPr>
              <a:t>05.05.2020</a:t>
            </a:r>
            <a:endParaRPr lang="en-US" sz="2400" spc="300" dirty="0">
              <a:solidFill>
                <a:schemeClr val="bg1"/>
              </a:solidFill>
              <a:latin typeface="Arial" panose="020B0604020202020204" pitchFamily="34" charset="0"/>
              <a:ea typeface="Lato" charset="0"/>
              <a:cs typeface="Arial" panose="020B0604020202020204" pitchFamily="34" charset="0"/>
            </a:endParaRPr>
          </a:p>
        </p:txBody>
      </p:sp>
      <p:pic>
        <p:nvPicPr>
          <p:cNvPr id="4" name="Picture 3">
            <a:extLst>
              <a:ext uri="{FF2B5EF4-FFF2-40B4-BE49-F238E27FC236}">
                <a16:creationId xmlns:a16="http://schemas.microsoft.com/office/drawing/2014/main" id="{43DB9875-6136-2246-9FB3-6F0ABE546B11}"/>
              </a:ext>
            </a:extLst>
          </p:cNvPr>
          <p:cNvPicPr>
            <a:picLocks noChangeAspect="1"/>
          </p:cNvPicPr>
          <p:nvPr/>
        </p:nvPicPr>
        <p:blipFill>
          <a:blip r:embed="rId4"/>
          <a:stretch>
            <a:fillRect/>
          </a:stretch>
        </p:blipFill>
        <p:spPr>
          <a:xfrm>
            <a:off x="5191691" y="2154058"/>
            <a:ext cx="1803400" cy="1803400"/>
          </a:xfrm>
          <a:prstGeom prst="rect">
            <a:avLst/>
          </a:prstGeom>
        </p:spPr>
      </p:pic>
    </p:spTree>
    <p:extLst>
      <p:ext uri="{BB962C8B-B14F-4D97-AF65-F5344CB8AC3E}">
        <p14:creationId xmlns:p14="http://schemas.microsoft.com/office/powerpoint/2010/main" val="27283658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167C07-E9D3-414A-9A7C-3499AF3B86C2}"/>
              </a:ext>
            </a:extLst>
          </p:cNvPr>
          <p:cNvPicPr>
            <a:picLocks noGrp="1" noChangeAspect="1"/>
          </p:cNvPicPr>
          <p:nvPr>
            <p:ph idx="1"/>
          </p:nvPr>
        </p:nvPicPr>
        <p:blipFill>
          <a:blip r:embed="rId3"/>
          <a:stretch>
            <a:fillRect/>
          </a:stretch>
        </p:blipFill>
        <p:spPr>
          <a:xfrm>
            <a:off x="-11083" y="0"/>
            <a:ext cx="12203083" cy="6898109"/>
          </a:xfrm>
          <a:prstGeom prst="rect">
            <a:avLst/>
          </a:prstGeom>
        </p:spPr>
      </p:pic>
      <p:sp>
        <p:nvSpPr>
          <p:cNvPr id="2" name="Title 1">
            <a:extLst>
              <a:ext uri="{FF2B5EF4-FFF2-40B4-BE49-F238E27FC236}">
                <a16:creationId xmlns:a16="http://schemas.microsoft.com/office/drawing/2014/main" id="{0F7A8486-BD9C-4F0F-92E6-6B994110DDDC}"/>
              </a:ext>
            </a:extLst>
          </p:cNvPr>
          <p:cNvSpPr>
            <a:spLocks noGrp="1"/>
          </p:cNvSpPr>
          <p:nvPr>
            <p:ph type="title"/>
          </p:nvPr>
        </p:nvSpPr>
        <p:spPr/>
        <p:txBody>
          <a:bodyPr>
            <a:normAutofit fontScale="90000"/>
          </a:bodyPr>
          <a:lstStyle/>
          <a:p>
            <a:pPr algn="l"/>
            <a:r>
              <a:rPr lang="et-EE" dirty="0">
                <a:solidFill>
                  <a:schemeClr val="tx1"/>
                </a:solidFill>
              </a:rPr>
              <a:t>Škoda hooratas</a:t>
            </a:r>
          </a:p>
        </p:txBody>
      </p:sp>
    </p:spTree>
    <p:extLst>
      <p:ext uri="{BB962C8B-B14F-4D97-AF65-F5344CB8AC3E}">
        <p14:creationId xmlns:p14="http://schemas.microsoft.com/office/powerpoint/2010/main" val="316047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279E-0D1F-4CBB-A90A-C2B5CCA9D1F2}"/>
              </a:ext>
            </a:extLst>
          </p:cNvPr>
          <p:cNvSpPr>
            <a:spLocks noGrp="1"/>
          </p:cNvSpPr>
          <p:nvPr>
            <p:ph type="title"/>
          </p:nvPr>
        </p:nvSpPr>
        <p:spPr/>
        <p:txBody>
          <a:bodyPr>
            <a:normAutofit fontScale="90000"/>
          </a:bodyPr>
          <a:lstStyle/>
          <a:p>
            <a:r>
              <a:rPr lang="et-EE" dirty="0"/>
              <a:t>Tulevikus</a:t>
            </a:r>
          </a:p>
        </p:txBody>
      </p:sp>
      <p:sp>
        <p:nvSpPr>
          <p:cNvPr id="3" name="Content Placeholder 2">
            <a:extLst>
              <a:ext uri="{FF2B5EF4-FFF2-40B4-BE49-F238E27FC236}">
                <a16:creationId xmlns:a16="http://schemas.microsoft.com/office/drawing/2014/main" id="{8DF210FF-B62C-405D-92FE-BE41EC9CF235}"/>
              </a:ext>
            </a:extLst>
          </p:cNvPr>
          <p:cNvSpPr>
            <a:spLocks noGrp="1"/>
          </p:cNvSpPr>
          <p:nvPr>
            <p:ph idx="1"/>
          </p:nvPr>
        </p:nvSpPr>
        <p:spPr>
          <a:xfrm>
            <a:off x="838200" y="1361872"/>
            <a:ext cx="10515600" cy="4815091"/>
          </a:xfrm>
        </p:spPr>
        <p:txBody>
          <a:bodyPr numCol="3">
            <a:normAutofit/>
          </a:bodyPr>
          <a:lstStyle/>
          <a:p>
            <a:pPr marL="0" indent="0" algn="ctr">
              <a:buNone/>
            </a:pPr>
            <a:r>
              <a:rPr lang="et-EE" b="1" dirty="0"/>
              <a:t>Tehnoloogia</a:t>
            </a:r>
          </a:p>
          <a:p>
            <a:pPr marL="514350" indent="-514350">
              <a:buFont typeface="+mj-lt"/>
              <a:buAutoNum type="arabicPeriod"/>
            </a:pPr>
            <a:r>
              <a:rPr lang="et-EE" sz="2400" dirty="0"/>
              <a:t>Nutikad tarbimise juhtimise lahendused;</a:t>
            </a:r>
          </a:p>
          <a:p>
            <a:pPr marL="514350" indent="-514350">
              <a:buFont typeface="+mj-lt"/>
              <a:buAutoNum type="arabicPeriod"/>
            </a:pPr>
            <a:r>
              <a:rPr lang="et-EE" sz="2400" dirty="0"/>
              <a:t>Nutikad tootmise lahendused;</a:t>
            </a:r>
          </a:p>
          <a:p>
            <a:pPr marL="514350" indent="-514350">
              <a:buFont typeface="+mj-lt"/>
              <a:buAutoNum type="arabicPeriod"/>
            </a:pPr>
            <a:r>
              <a:rPr lang="et-EE" sz="2400" dirty="0"/>
              <a:t>Taastuvenergia salvestamine;</a:t>
            </a:r>
          </a:p>
          <a:p>
            <a:pPr marL="514350" indent="-514350">
              <a:buFont typeface="+mj-lt"/>
              <a:buAutoNum type="arabicPeriod"/>
            </a:pPr>
            <a:r>
              <a:rPr lang="et-EE" sz="2400" dirty="0"/>
              <a:t>Taastuvenergia kombineerimine PHEJ-</a:t>
            </a:r>
            <a:r>
              <a:rPr lang="et-EE" sz="2400" dirty="0" err="1"/>
              <a:t>ga</a:t>
            </a:r>
            <a:r>
              <a:rPr lang="et-EE" sz="2400" dirty="0"/>
              <a:t>.</a:t>
            </a:r>
          </a:p>
          <a:p>
            <a:pPr marL="514350" indent="-514350">
              <a:buFont typeface="+mj-lt"/>
              <a:buAutoNum type="arabicPeriod"/>
            </a:pPr>
            <a:endParaRPr lang="et-EE" sz="2400" dirty="0"/>
          </a:p>
          <a:p>
            <a:pPr marL="0" indent="0" algn="ctr">
              <a:buNone/>
            </a:pPr>
            <a:r>
              <a:rPr lang="et-EE" b="1" dirty="0"/>
              <a:t>Regulatsioonid</a:t>
            </a:r>
          </a:p>
          <a:p>
            <a:pPr marL="514350" indent="-514350">
              <a:buFont typeface="+mj-lt"/>
              <a:buAutoNum type="arabicPeriod"/>
            </a:pPr>
            <a:r>
              <a:rPr lang="et-EE" sz="2400" dirty="0"/>
              <a:t>Otseliin;</a:t>
            </a:r>
          </a:p>
          <a:p>
            <a:pPr marL="514350" indent="-514350">
              <a:buFont typeface="+mj-lt"/>
              <a:buAutoNum type="arabicPeriod"/>
            </a:pPr>
            <a:r>
              <a:rPr lang="et-EE" sz="2400" dirty="0"/>
              <a:t>Energia kogukonnad;</a:t>
            </a:r>
          </a:p>
          <a:p>
            <a:pPr marL="514350" indent="-514350">
              <a:buFont typeface="+mj-lt"/>
              <a:buAutoNum type="arabicPeriod"/>
            </a:pPr>
            <a:r>
              <a:rPr lang="et-EE" sz="2400" dirty="0"/>
              <a:t>Suletud jaotusvõrk</a:t>
            </a:r>
            <a:r>
              <a:rPr lang="et-EE" dirty="0"/>
              <a:t>.</a:t>
            </a:r>
          </a:p>
          <a:p>
            <a:pPr marL="514350" indent="-514350" algn="ctr">
              <a:buFont typeface="+mj-lt"/>
              <a:buAutoNum type="arabicPeriod"/>
            </a:pPr>
            <a:endParaRPr lang="et-EE" dirty="0"/>
          </a:p>
          <a:p>
            <a:pPr marL="514350" indent="-514350" algn="ctr">
              <a:buFont typeface="+mj-lt"/>
              <a:buAutoNum type="arabicPeriod"/>
            </a:pPr>
            <a:endParaRPr lang="et-EE" dirty="0"/>
          </a:p>
          <a:p>
            <a:pPr marL="514350" indent="-514350" algn="ctr">
              <a:buFont typeface="+mj-lt"/>
              <a:buAutoNum type="arabicPeriod"/>
            </a:pPr>
            <a:endParaRPr lang="et-EE" dirty="0"/>
          </a:p>
          <a:p>
            <a:pPr marL="514350" indent="-514350" algn="ctr">
              <a:buFont typeface="+mj-lt"/>
              <a:buAutoNum type="arabicPeriod"/>
            </a:pPr>
            <a:endParaRPr lang="et-EE" dirty="0"/>
          </a:p>
          <a:p>
            <a:pPr marL="0" indent="0" algn="ctr">
              <a:buNone/>
            </a:pPr>
            <a:endParaRPr lang="et-EE" dirty="0"/>
          </a:p>
          <a:p>
            <a:pPr marL="0" indent="0" algn="ctr">
              <a:buNone/>
            </a:pPr>
            <a:r>
              <a:rPr lang="et-EE" b="1" dirty="0"/>
              <a:t>Rahastus</a:t>
            </a:r>
          </a:p>
          <a:p>
            <a:pPr marL="514350" indent="-514350">
              <a:buFont typeface="+mj-lt"/>
              <a:buAutoNum type="arabicPeriod"/>
            </a:pPr>
            <a:r>
              <a:rPr lang="et-EE" sz="2400" dirty="0"/>
              <a:t>Kliendi eripärasid arvestavad lahendused;</a:t>
            </a:r>
          </a:p>
          <a:p>
            <a:pPr marL="514350" indent="-514350">
              <a:buFont typeface="+mj-lt"/>
              <a:buAutoNum type="arabicPeriod"/>
            </a:pPr>
            <a:r>
              <a:rPr lang="et-EE" sz="2400" dirty="0"/>
              <a:t>Rendilahendused;</a:t>
            </a:r>
          </a:p>
          <a:p>
            <a:pPr marL="514350" indent="-514350">
              <a:buFont typeface="+mj-lt"/>
              <a:buAutoNum type="arabicPeriod"/>
            </a:pPr>
            <a:r>
              <a:rPr lang="et-EE" sz="2400" dirty="0"/>
              <a:t>Elektrienergia ostu lahendused.</a:t>
            </a:r>
          </a:p>
          <a:p>
            <a:pPr marL="0" indent="0">
              <a:buNone/>
            </a:pPr>
            <a:endParaRPr lang="et-EE" dirty="0"/>
          </a:p>
          <a:p>
            <a:pPr marL="0" indent="0">
              <a:buNone/>
            </a:pPr>
            <a:endParaRPr lang="et-EE" dirty="0"/>
          </a:p>
        </p:txBody>
      </p:sp>
    </p:spTree>
    <p:extLst>
      <p:ext uri="{BB962C8B-B14F-4D97-AF65-F5344CB8AC3E}">
        <p14:creationId xmlns:p14="http://schemas.microsoft.com/office/powerpoint/2010/main" val="37745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7EA8FC66-E66F-A548-8C09-A33531872895}"/>
              </a:ext>
            </a:extLst>
          </p:cNvPr>
          <p:cNvPicPr>
            <a:picLocks noGrp="1" noChangeAspect="1"/>
          </p:cNvPicPr>
          <p:nvPr>
            <p:ph type="pic" sz="quarter" idx="22"/>
          </p:nvPr>
        </p:nvPicPr>
        <p:blipFill>
          <a:blip r:embed="rId2"/>
          <a:srcRect/>
          <a:stretch/>
        </p:blipFill>
        <p:spPr>
          <a:xfrm>
            <a:off x="42215" y="0"/>
            <a:ext cx="12102352" cy="6858000"/>
          </a:xfrm>
          <a:blipFill>
            <a:blip r:embed="rId2"/>
            <a:stretch>
              <a:fillRect/>
            </a:stretch>
          </a:blipFill>
        </p:spPr>
      </p:pic>
      <p:sp>
        <p:nvSpPr>
          <p:cNvPr id="22" name="Rectangle 21"/>
          <p:cNvSpPr/>
          <p:nvPr/>
        </p:nvSpPr>
        <p:spPr>
          <a:xfrm>
            <a:off x="-3629" y="0"/>
            <a:ext cx="12194040" cy="6858000"/>
          </a:xfrm>
          <a:prstGeom prst="rect">
            <a:avLst/>
          </a:prstGeom>
          <a:gradFill flip="none" rotWithShape="1">
            <a:gsLst>
              <a:gs pos="47000">
                <a:schemeClr val="accent1">
                  <a:alpha val="77000"/>
                </a:schemeClr>
              </a:gs>
              <a:gs pos="100000">
                <a:srgbClr val="18338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TextBox 7">
            <a:extLst>
              <a:ext uri="{FF2B5EF4-FFF2-40B4-BE49-F238E27FC236}">
                <a16:creationId xmlns:a16="http://schemas.microsoft.com/office/drawing/2014/main" id="{E1029A8F-BEE3-A743-8EE3-4302B742BA35}"/>
              </a:ext>
            </a:extLst>
          </p:cNvPr>
          <p:cNvSpPr txBox="1"/>
          <p:nvPr/>
        </p:nvSpPr>
        <p:spPr>
          <a:xfrm>
            <a:off x="3740608" y="4050843"/>
            <a:ext cx="4705584" cy="615553"/>
          </a:xfrm>
          <a:prstGeom prst="rect">
            <a:avLst/>
          </a:prstGeom>
          <a:noFill/>
        </p:spPr>
        <p:txBody>
          <a:bodyPr wrap="none" lIns="0" tIns="0" rIns="0" bIns="0" rtlCol="0">
            <a:spAutoFit/>
          </a:bodyPr>
          <a:lstStyle/>
          <a:p>
            <a:pPr algn="ctr">
              <a:spcAft>
                <a:spcPts val="1600"/>
              </a:spcAft>
            </a:pPr>
            <a:r>
              <a:rPr lang="et-EE" sz="4000" dirty="0">
                <a:solidFill>
                  <a:schemeClr val="bg1"/>
                </a:solidFill>
              </a:rPr>
              <a:t>Tänan tähelepanu eest</a:t>
            </a:r>
          </a:p>
        </p:txBody>
      </p:sp>
    </p:spTree>
    <p:extLst>
      <p:ext uri="{BB962C8B-B14F-4D97-AF65-F5344CB8AC3E}">
        <p14:creationId xmlns:p14="http://schemas.microsoft.com/office/powerpoint/2010/main" val="4545017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12BED-E47B-4C8A-A208-79675CEE9803}"/>
              </a:ext>
            </a:extLst>
          </p:cNvPr>
          <p:cNvSpPr>
            <a:spLocks noGrp="1"/>
          </p:cNvSpPr>
          <p:nvPr>
            <p:ph type="title"/>
          </p:nvPr>
        </p:nvSpPr>
        <p:spPr/>
        <p:txBody>
          <a:bodyPr>
            <a:normAutofit fontScale="90000"/>
          </a:bodyPr>
          <a:lstStyle/>
          <a:p>
            <a:r>
              <a:rPr lang="et-EE" dirty="0"/>
              <a:t>Minevikus</a:t>
            </a:r>
          </a:p>
        </p:txBody>
      </p:sp>
      <p:sp>
        <p:nvSpPr>
          <p:cNvPr id="2" name="Content Placeholder 1">
            <a:extLst>
              <a:ext uri="{FF2B5EF4-FFF2-40B4-BE49-F238E27FC236}">
                <a16:creationId xmlns:a16="http://schemas.microsoft.com/office/drawing/2014/main" id="{ACBE33B7-8181-4E5F-BF1B-51EE4ACEE34E}"/>
              </a:ext>
            </a:extLst>
          </p:cNvPr>
          <p:cNvSpPr>
            <a:spLocks noGrp="1"/>
          </p:cNvSpPr>
          <p:nvPr>
            <p:ph idx="1"/>
          </p:nvPr>
        </p:nvSpPr>
        <p:spPr/>
        <p:txBody>
          <a:bodyPr/>
          <a:lstStyle/>
          <a:p>
            <a:r>
              <a:rPr lang="et-EE" dirty="0"/>
              <a:t>2005 esimene suur tuulepark Paldiski poolsaarel 19,5 MW;</a:t>
            </a:r>
          </a:p>
          <a:p>
            <a:r>
              <a:rPr lang="et-EE" dirty="0"/>
              <a:t>Regulatsioonid ei olnud valmis;</a:t>
            </a:r>
          </a:p>
          <a:p>
            <a:r>
              <a:rPr lang="et-EE" dirty="0"/>
              <a:t>2018. aastal – 6 km otseliinile;</a:t>
            </a:r>
          </a:p>
        </p:txBody>
      </p:sp>
    </p:spTree>
    <p:extLst>
      <p:ext uri="{BB962C8B-B14F-4D97-AF65-F5344CB8AC3E}">
        <p14:creationId xmlns:p14="http://schemas.microsoft.com/office/powerpoint/2010/main" val="310401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3795-1256-4E39-B053-6E7F3A58DE96}"/>
              </a:ext>
            </a:extLst>
          </p:cNvPr>
          <p:cNvSpPr>
            <a:spLocks noGrp="1"/>
          </p:cNvSpPr>
          <p:nvPr>
            <p:ph type="title"/>
          </p:nvPr>
        </p:nvSpPr>
        <p:spPr/>
        <p:txBody>
          <a:bodyPr>
            <a:normAutofit fontScale="90000"/>
          </a:bodyPr>
          <a:lstStyle/>
          <a:p>
            <a:r>
              <a:rPr lang="et-EE" dirty="0"/>
              <a:t>Täna</a:t>
            </a:r>
          </a:p>
        </p:txBody>
      </p:sp>
      <p:sp>
        <p:nvSpPr>
          <p:cNvPr id="3" name="Content Placeholder 2">
            <a:extLst>
              <a:ext uri="{FF2B5EF4-FFF2-40B4-BE49-F238E27FC236}">
                <a16:creationId xmlns:a16="http://schemas.microsoft.com/office/drawing/2014/main" id="{5991D8DE-DDBE-4199-A306-6BC7A95DD65E}"/>
              </a:ext>
            </a:extLst>
          </p:cNvPr>
          <p:cNvSpPr>
            <a:spLocks noGrp="1"/>
          </p:cNvSpPr>
          <p:nvPr>
            <p:ph idx="1"/>
          </p:nvPr>
        </p:nvSpPr>
        <p:spPr>
          <a:xfrm>
            <a:off x="838200" y="1381328"/>
            <a:ext cx="10515600" cy="4795635"/>
          </a:xfrm>
        </p:spPr>
        <p:txBody>
          <a:bodyPr>
            <a:normAutofit/>
          </a:bodyPr>
          <a:lstStyle/>
          <a:p>
            <a:pPr marL="0" indent="0">
              <a:buNone/>
            </a:pPr>
            <a:r>
              <a:rPr lang="et-EE" dirty="0"/>
              <a:t>Kogukondade toetamine:</a:t>
            </a:r>
          </a:p>
          <a:p>
            <a:r>
              <a:rPr lang="et-EE" dirty="0"/>
              <a:t>Team Paldiski</a:t>
            </a:r>
          </a:p>
          <a:p>
            <a:r>
              <a:rPr lang="et-EE" dirty="0"/>
              <a:t>Korteriühistud;</a:t>
            </a:r>
          </a:p>
          <a:p>
            <a:r>
              <a:rPr lang="et-EE" dirty="0"/>
              <a:t>Uued eramu- ja kortermajade rajoonid;</a:t>
            </a:r>
          </a:p>
          <a:p>
            <a:endParaRPr lang="et-EE" dirty="0"/>
          </a:p>
          <a:p>
            <a:pPr marL="0" indent="0">
              <a:buNone/>
            </a:pPr>
            <a:r>
              <a:rPr lang="et-EE" dirty="0"/>
              <a:t>Eesmärkide </a:t>
            </a:r>
            <a:r>
              <a:rPr lang="et-EE" dirty="0" err="1"/>
              <a:t>elluviimse</a:t>
            </a:r>
            <a:r>
              <a:rPr lang="et-EE" dirty="0"/>
              <a:t> abinõud:</a:t>
            </a:r>
          </a:p>
          <a:p>
            <a:r>
              <a:rPr lang="et-EE" dirty="0"/>
              <a:t>Tehnoloogia odavnemine;</a:t>
            </a:r>
          </a:p>
          <a:p>
            <a:r>
              <a:rPr lang="et-EE" dirty="0"/>
              <a:t>Tehnoloogia arenemine: kasutegurid, töökindlus jne;</a:t>
            </a:r>
          </a:p>
          <a:p>
            <a:endParaRPr lang="et-EE" dirty="0"/>
          </a:p>
          <a:p>
            <a:endParaRPr lang="et-EE" dirty="0"/>
          </a:p>
          <a:p>
            <a:endParaRPr lang="et-EE" dirty="0"/>
          </a:p>
        </p:txBody>
      </p:sp>
      <p:pic>
        <p:nvPicPr>
          <p:cNvPr id="4" name="Picture 3" descr="A close up of a logo&#10;&#10;Description automatically generated">
            <a:extLst>
              <a:ext uri="{FF2B5EF4-FFF2-40B4-BE49-F238E27FC236}">
                <a16:creationId xmlns:a16="http://schemas.microsoft.com/office/drawing/2014/main" id="{9B73661C-4A4C-4EFA-9514-B6AB43376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816" y="1640519"/>
            <a:ext cx="4073574" cy="2138626"/>
          </a:xfrm>
          <a:prstGeom prst="rect">
            <a:avLst/>
          </a:prstGeom>
        </p:spPr>
      </p:pic>
    </p:spTree>
    <p:extLst>
      <p:ext uri="{BB962C8B-B14F-4D97-AF65-F5344CB8AC3E}">
        <p14:creationId xmlns:p14="http://schemas.microsoft.com/office/powerpoint/2010/main" val="124154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Google Shape;193;p20">
            <a:extLst>
              <a:ext uri="{FF2B5EF4-FFF2-40B4-BE49-F238E27FC236}">
                <a16:creationId xmlns:a16="http://schemas.microsoft.com/office/drawing/2014/main" id="{CED23373-CE86-4995-895D-4CD72B6E6118}"/>
              </a:ext>
            </a:extLst>
          </p:cNvPr>
          <p:cNvPicPr preferRelativeResize="0">
            <a:picLocks noChangeAspect="1"/>
          </p:cNvPicPr>
          <p:nvPr/>
        </p:nvPicPr>
        <p:blipFill rotWithShape="1">
          <a:blip r:embed="rId4">
            <a:alphaModFix/>
          </a:blip>
          <a:srcRect t="9443" r="-5296" b="-8013"/>
          <a:stretch/>
        </p:blipFill>
        <p:spPr>
          <a:xfrm>
            <a:off x="0" y="-342446"/>
            <a:ext cx="13473532" cy="7909422"/>
          </a:xfrm>
          <a:prstGeom prst="rect">
            <a:avLst/>
          </a:prstGeom>
          <a:noFill/>
          <a:ln>
            <a:noFill/>
          </a:ln>
        </p:spPr>
      </p:pic>
      <p:sp>
        <p:nvSpPr>
          <p:cNvPr id="6" name="Title 5">
            <a:extLst>
              <a:ext uri="{FF2B5EF4-FFF2-40B4-BE49-F238E27FC236}">
                <a16:creationId xmlns:a16="http://schemas.microsoft.com/office/drawing/2014/main" id="{724D1ED9-AB44-4A09-B673-229A85ABFAF0}"/>
              </a:ext>
            </a:extLst>
          </p:cNvPr>
          <p:cNvSpPr>
            <a:spLocks noGrp="1"/>
          </p:cNvSpPr>
          <p:nvPr>
            <p:ph type="title"/>
          </p:nvPr>
        </p:nvSpPr>
        <p:spPr>
          <a:xfrm>
            <a:off x="838200" y="396450"/>
            <a:ext cx="10515600" cy="569173"/>
          </a:xfrm>
        </p:spPr>
        <p:txBody>
          <a:bodyPr>
            <a:normAutofit fontScale="90000"/>
          </a:bodyPr>
          <a:lstStyle/>
          <a:p>
            <a:pPr algn="l"/>
            <a:r>
              <a:rPr lang="et-EE" dirty="0">
                <a:solidFill>
                  <a:schemeClr val="tx1"/>
                </a:solidFill>
              </a:rPr>
              <a:t>Solarstone – päikesepa</a:t>
            </a:r>
            <a:r>
              <a:rPr lang="et-EE" dirty="0">
                <a:solidFill>
                  <a:schemeClr val="bg1"/>
                </a:solidFill>
              </a:rPr>
              <a:t>neelideg</a:t>
            </a:r>
            <a:r>
              <a:rPr lang="et-EE" dirty="0">
                <a:solidFill>
                  <a:schemeClr val="tx1"/>
                </a:solidFill>
              </a:rPr>
              <a:t>a kivikatus</a:t>
            </a:r>
          </a:p>
        </p:txBody>
      </p:sp>
      <p:sp>
        <p:nvSpPr>
          <p:cNvPr id="7" name="Content Placeholder 6">
            <a:extLst>
              <a:ext uri="{FF2B5EF4-FFF2-40B4-BE49-F238E27FC236}">
                <a16:creationId xmlns:a16="http://schemas.microsoft.com/office/drawing/2014/main" id="{4B94B1B9-E245-499D-9A0B-2D92F1F28394}"/>
              </a:ext>
            </a:extLst>
          </p:cNvPr>
          <p:cNvSpPr>
            <a:spLocks noGrp="1"/>
          </p:cNvSpPr>
          <p:nvPr>
            <p:ph idx="1"/>
          </p:nvPr>
        </p:nvSpPr>
        <p:spPr/>
        <p:txBody>
          <a:bodyPr/>
          <a:lstStyle/>
          <a:p>
            <a:endParaRPr lang="et-EE"/>
          </a:p>
        </p:txBody>
      </p:sp>
    </p:spTree>
    <p:extLst>
      <p:ext uri="{BB962C8B-B14F-4D97-AF65-F5344CB8AC3E}">
        <p14:creationId xmlns:p14="http://schemas.microsoft.com/office/powerpoint/2010/main" val="379314404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grass, building, sitting&#10;&#10;Description automatically generated">
            <a:extLst>
              <a:ext uri="{FF2B5EF4-FFF2-40B4-BE49-F238E27FC236}">
                <a16:creationId xmlns:a16="http://schemas.microsoft.com/office/drawing/2014/main" id="{2DB81EB5-C589-4298-A503-8009C219EC5C}"/>
              </a:ext>
            </a:extLst>
          </p:cNvPr>
          <p:cNvPicPr>
            <a:picLocks noGrp="1" noChangeAspect="1"/>
          </p:cNvPicPr>
          <p:nvPr>
            <p:ph idx="1"/>
          </p:nvPr>
        </p:nvPicPr>
        <p:blipFill>
          <a:blip r:embed="rId3"/>
          <a:stretch>
            <a:fillRect/>
          </a:stretch>
        </p:blipFill>
        <p:spPr>
          <a:xfrm>
            <a:off x="0" y="-570706"/>
            <a:ext cx="12091916" cy="9068937"/>
          </a:xfrm>
        </p:spPr>
      </p:pic>
      <p:sp>
        <p:nvSpPr>
          <p:cNvPr id="2" name="Title 1">
            <a:extLst>
              <a:ext uri="{FF2B5EF4-FFF2-40B4-BE49-F238E27FC236}">
                <a16:creationId xmlns:a16="http://schemas.microsoft.com/office/drawing/2014/main" id="{00D471B7-5668-45B2-B94D-D39EEDB81089}"/>
              </a:ext>
            </a:extLst>
          </p:cNvPr>
          <p:cNvSpPr>
            <a:spLocks noGrp="1"/>
          </p:cNvSpPr>
          <p:nvPr>
            <p:ph type="title"/>
          </p:nvPr>
        </p:nvSpPr>
        <p:spPr/>
        <p:txBody>
          <a:bodyPr>
            <a:normAutofit fontScale="90000"/>
          </a:bodyPr>
          <a:lstStyle/>
          <a:p>
            <a:pPr algn="l"/>
            <a:r>
              <a:rPr lang="et-EE" dirty="0">
                <a:solidFill>
                  <a:schemeClr val="accent3">
                    <a:lumMod val="75000"/>
                  </a:schemeClr>
                </a:solidFill>
              </a:rPr>
              <a:t>Solarstone – katusematerjali asendav päikesepaneel</a:t>
            </a:r>
          </a:p>
        </p:txBody>
      </p:sp>
    </p:spTree>
    <p:extLst>
      <p:ext uri="{BB962C8B-B14F-4D97-AF65-F5344CB8AC3E}">
        <p14:creationId xmlns:p14="http://schemas.microsoft.com/office/powerpoint/2010/main" val="79038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2BA34-8131-446C-A41B-F67917BCF3ED}"/>
              </a:ext>
            </a:extLst>
          </p:cNvPr>
          <p:cNvPicPr>
            <a:picLocks noChangeAspect="1"/>
          </p:cNvPicPr>
          <p:nvPr/>
        </p:nvPicPr>
        <p:blipFill>
          <a:blip r:embed="rId3"/>
          <a:stretch>
            <a:fillRect/>
          </a:stretch>
        </p:blipFill>
        <p:spPr>
          <a:xfrm>
            <a:off x="0" y="-1255950"/>
            <a:ext cx="12192000" cy="8113950"/>
          </a:xfrm>
          <a:prstGeom prst="rect">
            <a:avLst/>
          </a:prstGeom>
        </p:spPr>
      </p:pic>
      <p:sp>
        <p:nvSpPr>
          <p:cNvPr id="7" name="Title 6">
            <a:extLst>
              <a:ext uri="{FF2B5EF4-FFF2-40B4-BE49-F238E27FC236}">
                <a16:creationId xmlns:a16="http://schemas.microsoft.com/office/drawing/2014/main" id="{D0F0BB3B-7104-4AE3-A863-4A6FB6FA94E9}"/>
              </a:ext>
            </a:extLst>
          </p:cNvPr>
          <p:cNvSpPr>
            <a:spLocks noGrp="1"/>
          </p:cNvSpPr>
          <p:nvPr>
            <p:ph type="title"/>
          </p:nvPr>
        </p:nvSpPr>
        <p:spPr>
          <a:xfrm>
            <a:off x="838200" y="396450"/>
            <a:ext cx="10515600" cy="569173"/>
          </a:xfrm>
        </p:spPr>
        <p:txBody>
          <a:bodyPr>
            <a:normAutofit fontScale="90000"/>
          </a:bodyPr>
          <a:lstStyle/>
          <a:p>
            <a:pPr algn="l"/>
            <a:r>
              <a:rPr lang="et-EE" dirty="0" err="1">
                <a:solidFill>
                  <a:srgbClr val="FFFF00"/>
                </a:solidFill>
              </a:rPr>
              <a:t>Roofit</a:t>
            </a:r>
            <a:r>
              <a:rPr lang="et-EE" dirty="0">
                <a:solidFill>
                  <a:srgbClr val="FFFF00"/>
                </a:solidFill>
              </a:rPr>
              <a:t> Solar – päikesepaneelidega plekkkatus</a:t>
            </a:r>
          </a:p>
        </p:txBody>
      </p:sp>
      <p:sp>
        <p:nvSpPr>
          <p:cNvPr id="8" name="Content Placeholder 7">
            <a:extLst>
              <a:ext uri="{FF2B5EF4-FFF2-40B4-BE49-F238E27FC236}">
                <a16:creationId xmlns:a16="http://schemas.microsoft.com/office/drawing/2014/main" id="{4B476161-F79B-4069-A675-59C946C4D1D1}"/>
              </a:ext>
            </a:extLst>
          </p:cNvPr>
          <p:cNvSpPr>
            <a:spLocks noGrp="1"/>
          </p:cNvSpPr>
          <p:nvPr>
            <p:ph idx="1"/>
          </p:nvPr>
        </p:nvSpPr>
        <p:spPr/>
        <p:txBody>
          <a:bodyPr/>
          <a:lstStyle/>
          <a:p>
            <a:endParaRPr lang="et-EE"/>
          </a:p>
        </p:txBody>
      </p:sp>
    </p:spTree>
    <p:extLst>
      <p:ext uri="{BB962C8B-B14F-4D97-AF65-F5344CB8AC3E}">
        <p14:creationId xmlns:p14="http://schemas.microsoft.com/office/powerpoint/2010/main" val="267280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C99698-8C52-4816-B22E-3DAB233A6A7E}"/>
              </a:ext>
            </a:extLst>
          </p:cNvPr>
          <p:cNvPicPr>
            <a:picLocks noChangeAspect="1"/>
          </p:cNvPicPr>
          <p:nvPr/>
        </p:nvPicPr>
        <p:blipFill>
          <a:blip r:embed="rId3"/>
          <a:stretch>
            <a:fillRect/>
          </a:stretch>
        </p:blipFill>
        <p:spPr>
          <a:xfrm>
            <a:off x="0" y="-1780533"/>
            <a:ext cx="12394932" cy="8638533"/>
          </a:xfrm>
          <a:prstGeom prst="rect">
            <a:avLst/>
          </a:prstGeom>
        </p:spPr>
      </p:pic>
      <p:sp>
        <p:nvSpPr>
          <p:cNvPr id="6" name="Title 5">
            <a:extLst>
              <a:ext uri="{FF2B5EF4-FFF2-40B4-BE49-F238E27FC236}">
                <a16:creationId xmlns:a16="http://schemas.microsoft.com/office/drawing/2014/main" id="{C1DFB03E-6524-489B-A08F-C2B237048489}"/>
              </a:ext>
            </a:extLst>
          </p:cNvPr>
          <p:cNvSpPr>
            <a:spLocks noGrp="1"/>
          </p:cNvSpPr>
          <p:nvPr>
            <p:ph type="title"/>
          </p:nvPr>
        </p:nvSpPr>
        <p:spPr/>
        <p:txBody>
          <a:bodyPr>
            <a:normAutofit fontScale="90000"/>
          </a:bodyPr>
          <a:lstStyle/>
          <a:p>
            <a:pPr algn="l"/>
            <a:r>
              <a:rPr lang="et-EE" dirty="0" err="1"/>
              <a:t>Themo</a:t>
            </a:r>
            <a:r>
              <a:rPr lang="et-EE" dirty="0"/>
              <a:t> – põrandakütte termostaat</a:t>
            </a:r>
          </a:p>
        </p:txBody>
      </p:sp>
      <p:sp>
        <p:nvSpPr>
          <p:cNvPr id="7" name="Content Placeholder 6">
            <a:extLst>
              <a:ext uri="{FF2B5EF4-FFF2-40B4-BE49-F238E27FC236}">
                <a16:creationId xmlns:a16="http://schemas.microsoft.com/office/drawing/2014/main" id="{3C893061-ED89-4C9B-92F7-F5C270D0385C}"/>
              </a:ext>
            </a:extLst>
          </p:cNvPr>
          <p:cNvSpPr>
            <a:spLocks noGrp="1"/>
          </p:cNvSpPr>
          <p:nvPr>
            <p:ph idx="1"/>
          </p:nvPr>
        </p:nvSpPr>
        <p:spPr/>
        <p:txBody>
          <a:bodyPr/>
          <a:lstStyle/>
          <a:p>
            <a:endParaRPr lang="et-EE"/>
          </a:p>
        </p:txBody>
      </p:sp>
    </p:spTree>
    <p:extLst>
      <p:ext uri="{BB962C8B-B14F-4D97-AF65-F5344CB8AC3E}">
        <p14:creationId xmlns:p14="http://schemas.microsoft.com/office/powerpoint/2010/main" val="88667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7862BF-8687-48E2-B262-4B5801791565}"/>
              </a:ext>
            </a:extLst>
          </p:cNvPr>
          <p:cNvPicPr>
            <a:picLocks noChangeAspect="1"/>
          </p:cNvPicPr>
          <p:nvPr/>
        </p:nvPicPr>
        <p:blipFill>
          <a:blip r:embed="rId3"/>
          <a:stretch>
            <a:fillRect/>
          </a:stretch>
        </p:blipFill>
        <p:spPr>
          <a:xfrm>
            <a:off x="-23987" y="-1001485"/>
            <a:ext cx="12114387" cy="8770054"/>
          </a:xfrm>
          <a:prstGeom prst="rect">
            <a:avLst/>
          </a:prstGeom>
        </p:spPr>
      </p:pic>
      <p:sp>
        <p:nvSpPr>
          <p:cNvPr id="5" name="Title 4">
            <a:extLst>
              <a:ext uri="{FF2B5EF4-FFF2-40B4-BE49-F238E27FC236}">
                <a16:creationId xmlns:a16="http://schemas.microsoft.com/office/drawing/2014/main" id="{4F08ACEB-64D0-43ED-BF1F-0833E17F77A3}"/>
              </a:ext>
            </a:extLst>
          </p:cNvPr>
          <p:cNvSpPr>
            <a:spLocks noGrp="1"/>
          </p:cNvSpPr>
          <p:nvPr>
            <p:ph type="title"/>
          </p:nvPr>
        </p:nvSpPr>
        <p:spPr/>
        <p:txBody>
          <a:bodyPr>
            <a:normAutofit fontScale="90000"/>
          </a:bodyPr>
          <a:lstStyle/>
          <a:p>
            <a:pPr algn="l"/>
            <a:r>
              <a:rPr lang="et-EE" dirty="0">
                <a:solidFill>
                  <a:schemeClr val="tx1"/>
                </a:solidFill>
              </a:rPr>
              <a:t>BIQ - Hamburg</a:t>
            </a:r>
          </a:p>
        </p:txBody>
      </p:sp>
      <p:sp>
        <p:nvSpPr>
          <p:cNvPr id="6" name="Content Placeholder 5">
            <a:extLst>
              <a:ext uri="{FF2B5EF4-FFF2-40B4-BE49-F238E27FC236}">
                <a16:creationId xmlns:a16="http://schemas.microsoft.com/office/drawing/2014/main" id="{C60EBC3C-4DD1-4BD6-9660-D6C5F10DBA60}"/>
              </a:ext>
            </a:extLst>
          </p:cNvPr>
          <p:cNvSpPr>
            <a:spLocks noGrp="1"/>
          </p:cNvSpPr>
          <p:nvPr>
            <p:ph idx="1"/>
          </p:nvPr>
        </p:nvSpPr>
        <p:spPr/>
        <p:txBody>
          <a:bodyPr/>
          <a:lstStyle/>
          <a:p>
            <a:endParaRPr lang="et-EE"/>
          </a:p>
        </p:txBody>
      </p:sp>
    </p:spTree>
    <p:extLst>
      <p:ext uri="{BB962C8B-B14F-4D97-AF65-F5344CB8AC3E}">
        <p14:creationId xmlns:p14="http://schemas.microsoft.com/office/powerpoint/2010/main" val="15492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4FE78-2BF9-44FF-86BA-5B3F6F94A989}"/>
              </a:ext>
            </a:extLst>
          </p:cNvPr>
          <p:cNvSpPr>
            <a:spLocks noGrp="1"/>
          </p:cNvSpPr>
          <p:nvPr>
            <p:ph type="title"/>
          </p:nvPr>
        </p:nvSpPr>
        <p:spPr/>
        <p:txBody>
          <a:bodyPr>
            <a:normAutofit fontScale="90000"/>
          </a:bodyPr>
          <a:lstStyle/>
          <a:p>
            <a:endParaRPr lang="et-EE"/>
          </a:p>
        </p:txBody>
      </p:sp>
      <p:sp>
        <p:nvSpPr>
          <p:cNvPr id="3" name="Content Placeholder 2">
            <a:extLst>
              <a:ext uri="{FF2B5EF4-FFF2-40B4-BE49-F238E27FC236}">
                <a16:creationId xmlns:a16="http://schemas.microsoft.com/office/drawing/2014/main" id="{A753A751-0F49-45C9-90D0-EDEFAB632DBD}"/>
              </a:ext>
            </a:extLst>
          </p:cNvPr>
          <p:cNvSpPr>
            <a:spLocks noGrp="1"/>
          </p:cNvSpPr>
          <p:nvPr>
            <p:ph idx="1"/>
          </p:nvPr>
        </p:nvSpPr>
        <p:spPr/>
        <p:txBody>
          <a:bodyPr/>
          <a:lstStyle/>
          <a:p>
            <a:endParaRPr lang="et-EE"/>
          </a:p>
        </p:txBody>
      </p:sp>
      <p:pic>
        <p:nvPicPr>
          <p:cNvPr id="4" name="Picture 3">
            <a:extLst>
              <a:ext uri="{FF2B5EF4-FFF2-40B4-BE49-F238E27FC236}">
                <a16:creationId xmlns:a16="http://schemas.microsoft.com/office/drawing/2014/main" id="{986F1588-62E2-4E99-8438-F215650973DE}"/>
              </a:ext>
            </a:extLst>
          </p:cNvPr>
          <p:cNvPicPr>
            <a:picLocks noChangeAspect="1"/>
          </p:cNvPicPr>
          <p:nvPr/>
        </p:nvPicPr>
        <p:blipFill>
          <a:blip r:embed="rId3"/>
          <a:stretch>
            <a:fillRect/>
          </a:stretch>
        </p:blipFill>
        <p:spPr>
          <a:xfrm>
            <a:off x="1560744" y="0"/>
            <a:ext cx="9070512" cy="6858000"/>
          </a:xfrm>
          <a:prstGeom prst="rect">
            <a:avLst/>
          </a:prstGeom>
        </p:spPr>
      </p:pic>
    </p:spTree>
    <p:extLst>
      <p:ext uri="{BB962C8B-B14F-4D97-AF65-F5344CB8AC3E}">
        <p14:creationId xmlns:p14="http://schemas.microsoft.com/office/powerpoint/2010/main" val="2092674818"/>
      </p:ext>
    </p:extLst>
  </p:cSld>
  <p:clrMapOvr>
    <a:masterClrMapping/>
  </p:clrMapOvr>
</p:sld>
</file>

<file path=ppt/theme/theme1.xml><?xml version="1.0" encoding="utf-8"?>
<a:theme xmlns:a="http://schemas.openxmlformats.org/drawingml/2006/main" name="Office Theme">
  <a:themeElements>
    <a:clrScheme name="sunly">
      <a:dk1>
        <a:srgbClr val="000000"/>
      </a:dk1>
      <a:lt1>
        <a:srgbClr val="FFFFFF"/>
      </a:lt1>
      <a:dk2>
        <a:srgbClr val="373545"/>
      </a:dk2>
      <a:lt2>
        <a:srgbClr val="CEDBE6"/>
      </a:lt2>
      <a:accent1>
        <a:srgbClr val="177AD1"/>
      </a:accent1>
      <a:accent2>
        <a:srgbClr val="5DC8DE"/>
      </a:accent2>
      <a:accent3>
        <a:srgbClr val="F7FF5F"/>
      </a:accent3>
      <a:accent4>
        <a:srgbClr val="00A54F"/>
      </a:accent4>
      <a:accent5>
        <a:srgbClr val="67B67F"/>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nly">
    <a:dk1>
      <a:srgbClr val="000000"/>
    </a:dk1>
    <a:lt1>
      <a:srgbClr val="FFFFFF"/>
    </a:lt1>
    <a:dk2>
      <a:srgbClr val="373545"/>
    </a:dk2>
    <a:lt2>
      <a:srgbClr val="CEDBE6"/>
    </a:lt2>
    <a:accent1>
      <a:srgbClr val="177AD1"/>
    </a:accent1>
    <a:accent2>
      <a:srgbClr val="5DC8DE"/>
    </a:accent2>
    <a:accent3>
      <a:srgbClr val="F7FF5F"/>
    </a:accent3>
    <a:accent4>
      <a:srgbClr val="00A54F"/>
    </a:accent4>
    <a:accent5>
      <a:srgbClr val="67B67F"/>
    </a:accent5>
    <a:accent6>
      <a:srgbClr val="2683C6"/>
    </a:accent6>
    <a:hlink>
      <a:srgbClr val="6B9F25"/>
    </a:hlink>
    <a:folHlink>
      <a:srgbClr val="9F671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41EE2AC23598499F4685F432E5CABE" ma:contentTypeVersion="10" ma:contentTypeDescription="Create a new document." ma:contentTypeScope="" ma:versionID="2279417f3baba0513e78dc260b5c685b">
  <xsd:schema xmlns:xsd="http://www.w3.org/2001/XMLSchema" xmlns:xs="http://www.w3.org/2001/XMLSchema" xmlns:p="http://schemas.microsoft.com/office/2006/metadata/properties" xmlns:ns2="e284e917-5721-4744-b899-b1b42815a782" xmlns:ns3="5ee3d8e9-af82-4261-9341-e1bd20ecc36c" targetNamespace="http://schemas.microsoft.com/office/2006/metadata/properties" ma:root="true" ma:fieldsID="a3d02a9c3ed925950fd2d8486a0f4f6b" ns2:_="" ns3:_="">
    <xsd:import namespace="e284e917-5721-4744-b899-b1b42815a782"/>
    <xsd:import namespace="5ee3d8e9-af82-4261-9341-e1bd20ecc3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4e917-5721-4744-b899-b1b42815a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e3d8e9-af82-4261-9341-e1bd20ecc36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FF74C-FD43-404F-8B91-B3B02482F776}">
  <ds:schemaRefs>
    <ds:schemaRef ds:uri="http://schemas.microsoft.com/sharepoint/v3/contenttype/forms"/>
  </ds:schemaRefs>
</ds:datastoreItem>
</file>

<file path=customXml/itemProps2.xml><?xml version="1.0" encoding="utf-8"?>
<ds:datastoreItem xmlns:ds="http://schemas.openxmlformats.org/officeDocument/2006/customXml" ds:itemID="{AF368A84-2CB7-4C32-8EE0-E990CA2380AA}">
  <ds:schemaRefs>
    <ds:schemaRef ds:uri="5ee3d8e9-af82-4261-9341-e1bd20ecc36c"/>
    <ds:schemaRef ds:uri="http://schemas.microsoft.com/office/infopath/2007/PartnerControls"/>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 ds:uri="e284e917-5721-4744-b899-b1b42815a782"/>
  </ds:schemaRefs>
</ds:datastoreItem>
</file>

<file path=customXml/itemProps3.xml><?xml version="1.0" encoding="utf-8"?>
<ds:datastoreItem xmlns:ds="http://schemas.openxmlformats.org/officeDocument/2006/customXml" ds:itemID="{5A66D4D1-2192-450B-A665-8F1BD0C6E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84e917-5721-4744-b899-b1b42815a782"/>
    <ds:schemaRef ds:uri="5ee3d8e9-af82-4261-9341-e1bd20ec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2439</TotalTime>
  <Words>1043</Words>
  <Application>Microsoft Office PowerPoint</Application>
  <PresentationFormat>Widescreen</PresentationFormat>
  <Paragraphs>98</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Minevikus</vt:lpstr>
      <vt:lpstr>Täna</vt:lpstr>
      <vt:lpstr>Solarstone – päikesepaneelidega kivikatus</vt:lpstr>
      <vt:lpstr>Solarstone – katusematerjali asendav päikesepaneel</vt:lpstr>
      <vt:lpstr>Roofit Solar – päikesepaneelidega plekkkatus</vt:lpstr>
      <vt:lpstr>Themo – põrandakütte termostaat</vt:lpstr>
      <vt:lpstr>BIQ - Hamburg</vt:lpstr>
      <vt:lpstr>PowerPoint Presentation</vt:lpstr>
      <vt:lpstr>Škoda hooratas</vt:lpstr>
      <vt:lpstr>Tulevikus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Roomets</dc:creator>
  <cp:lastModifiedBy>Holger Kroon</cp:lastModifiedBy>
  <cp:revision>135</cp:revision>
  <dcterms:created xsi:type="dcterms:W3CDTF">2019-12-05T12:39:39Z</dcterms:created>
  <dcterms:modified xsi:type="dcterms:W3CDTF">2020-05-05T09:02:01Z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0x010100D341EE2AC23598499F4685F432E5CABE</vt:lpwstr>
  </property>
</Properties>
</file>