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44"/>
  </p:notesMasterIdLst>
  <p:sldIdLst>
    <p:sldId id="375" r:id="rId2"/>
    <p:sldId id="530" r:id="rId3"/>
    <p:sldId id="377" r:id="rId4"/>
    <p:sldId id="535" r:id="rId5"/>
    <p:sldId id="489" r:id="rId6"/>
    <p:sldId id="519" r:id="rId7"/>
    <p:sldId id="520" r:id="rId8"/>
    <p:sldId id="449" r:id="rId9"/>
    <p:sldId id="446" r:id="rId10"/>
    <p:sldId id="341" r:id="rId11"/>
    <p:sldId id="544" r:id="rId12"/>
    <p:sldId id="531" r:id="rId13"/>
    <p:sldId id="532" r:id="rId14"/>
    <p:sldId id="536" r:id="rId15"/>
    <p:sldId id="533" r:id="rId16"/>
    <p:sldId id="543" r:id="rId17"/>
    <p:sldId id="522" r:id="rId18"/>
    <p:sldId id="537" r:id="rId19"/>
    <p:sldId id="534" r:id="rId20"/>
    <p:sldId id="541" r:id="rId21"/>
    <p:sldId id="540" r:id="rId22"/>
    <p:sldId id="523" r:id="rId23"/>
    <p:sldId id="539" r:id="rId24"/>
    <p:sldId id="524" r:id="rId25"/>
    <p:sldId id="525" r:id="rId26"/>
    <p:sldId id="526" r:id="rId27"/>
    <p:sldId id="527" r:id="rId28"/>
    <p:sldId id="538" r:id="rId29"/>
    <p:sldId id="262" r:id="rId30"/>
    <p:sldId id="318" r:id="rId31"/>
    <p:sldId id="272" r:id="rId32"/>
    <p:sldId id="330" r:id="rId33"/>
    <p:sldId id="393" r:id="rId34"/>
    <p:sldId id="410" r:id="rId35"/>
    <p:sldId id="452" r:id="rId36"/>
    <p:sldId id="273" r:id="rId37"/>
    <p:sldId id="271" r:id="rId38"/>
    <p:sldId id="529" r:id="rId39"/>
    <p:sldId id="490" r:id="rId40"/>
    <p:sldId id="492" r:id="rId41"/>
    <p:sldId id="545" r:id="rId42"/>
    <p:sldId id="409" r:id="rId4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0650" autoAdjust="0"/>
  </p:normalViewPr>
  <p:slideViewPr>
    <p:cSldViewPr snapToGrid="0">
      <p:cViewPr>
        <p:scale>
          <a:sx n="50" d="100"/>
          <a:sy n="50" d="100"/>
        </p:scale>
        <p:origin x="121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cuments\EPEA\PV%20prognoosid%202018+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cuments\EPEA\PV%20prognoosid%202018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ndres\Documents\taastuvenergia%20artiklid\magt&#246;&#246;%20tabelid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numRef>
              <c:f>Leht1!$B$1:$P$1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Leht1!$B$2:$P$2</c:f>
              <c:numCache>
                <c:formatCode>General</c:formatCode>
                <c:ptCount val="15"/>
                <c:pt idx="0">
                  <c:v>0.2</c:v>
                </c:pt>
                <c:pt idx="1">
                  <c:v>0.4</c:v>
                </c:pt>
                <c:pt idx="2">
                  <c:v>1.5</c:v>
                </c:pt>
                <c:pt idx="3">
                  <c:v>3.3</c:v>
                </c:pt>
                <c:pt idx="4">
                  <c:v>6.4</c:v>
                </c:pt>
                <c:pt idx="5">
                  <c:v>11.04</c:v>
                </c:pt>
                <c:pt idx="6">
                  <c:v>18.399999999999999</c:v>
                </c:pt>
                <c:pt idx="7">
                  <c:v>110</c:v>
                </c:pt>
                <c:pt idx="8">
                  <c:v>150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330</c:v>
                </c:pt>
                <c:pt idx="13">
                  <c:v>380</c:v>
                </c:pt>
                <c:pt idx="14">
                  <c:v>440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797304"/>
        <c:axId val="408796520"/>
      </c:barChart>
      <c:catAx>
        <c:axId val="40879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796520"/>
        <c:crosses val="autoZero"/>
        <c:auto val="1"/>
        <c:lblAlgn val="ctr"/>
        <c:lblOffset val="100"/>
        <c:noMultiLvlLbl val="0"/>
      </c:catAx>
      <c:valAx>
        <c:axId val="40879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797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Leht1!$U$2:$AO$2</c:f>
              <c:numCache>
                <c:formatCode>0</c:formatCode>
                <c:ptCount val="21"/>
                <c:pt idx="0">
                  <c:v>750</c:v>
                </c:pt>
                <c:pt idx="1">
                  <c:v>800</c:v>
                </c:pt>
                <c:pt idx="2">
                  <c:v>850</c:v>
                </c:pt>
                <c:pt idx="3">
                  <c:v>900</c:v>
                </c:pt>
                <c:pt idx="4">
                  <c:v>950</c:v>
                </c:pt>
                <c:pt idx="5">
                  <c:v>1000</c:v>
                </c:pt>
                <c:pt idx="6">
                  <c:v>1050</c:v>
                </c:pt>
                <c:pt idx="7">
                  <c:v>1100</c:v>
                </c:pt>
                <c:pt idx="8">
                  <c:v>1150</c:v>
                </c:pt>
                <c:pt idx="9">
                  <c:v>1200</c:v>
                </c:pt>
                <c:pt idx="10">
                  <c:v>1250</c:v>
                </c:pt>
                <c:pt idx="11">
                  <c:v>1350</c:v>
                </c:pt>
                <c:pt idx="12">
                  <c:v>1500</c:v>
                </c:pt>
                <c:pt idx="13">
                  <c:v>1800</c:v>
                </c:pt>
                <c:pt idx="14">
                  <c:v>2100</c:v>
                </c:pt>
                <c:pt idx="15">
                  <c:v>2500</c:v>
                </c:pt>
                <c:pt idx="16">
                  <c:v>2800</c:v>
                </c:pt>
                <c:pt idx="17">
                  <c:v>2800</c:v>
                </c:pt>
                <c:pt idx="18">
                  <c:v>3000</c:v>
                </c:pt>
                <c:pt idx="19">
                  <c:v>3200</c:v>
                </c:pt>
                <c:pt idx="20">
                  <c:v>3300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9875808"/>
        <c:axId val="599875416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Leht1!$U$6:$AO$6</c:f>
              <c:numCache>
                <c:formatCode>0%</c:formatCode>
                <c:ptCount val="21"/>
                <c:pt idx="0">
                  <c:v>7.9411764705882348E-2</c:v>
                </c:pt>
                <c:pt idx="1">
                  <c:v>0.08</c:v>
                </c:pt>
                <c:pt idx="2">
                  <c:v>8.5000000000000006E-2</c:v>
                </c:pt>
                <c:pt idx="3">
                  <c:v>0.09</c:v>
                </c:pt>
                <c:pt idx="4">
                  <c:v>9.5000000000000001E-2</c:v>
                </c:pt>
                <c:pt idx="5">
                  <c:v>0.1</c:v>
                </c:pt>
                <c:pt idx="6">
                  <c:v>0.105</c:v>
                </c:pt>
                <c:pt idx="7">
                  <c:v>0.11</c:v>
                </c:pt>
                <c:pt idx="8">
                  <c:v>0.115</c:v>
                </c:pt>
                <c:pt idx="9">
                  <c:v>0.11612903225806452</c:v>
                </c:pt>
                <c:pt idx="10">
                  <c:v>0.11842105263157894</c:v>
                </c:pt>
                <c:pt idx="11">
                  <c:v>0.12789473684210526</c:v>
                </c:pt>
                <c:pt idx="12">
                  <c:v>0.13500000000000001</c:v>
                </c:pt>
                <c:pt idx="13">
                  <c:v>0.16200000000000001</c:v>
                </c:pt>
                <c:pt idx="14">
                  <c:v>0.189</c:v>
                </c:pt>
                <c:pt idx="15">
                  <c:v>0.22500000000000001</c:v>
                </c:pt>
                <c:pt idx="16">
                  <c:v>0.2290909090909091</c:v>
                </c:pt>
                <c:pt idx="17">
                  <c:v>0.2290909090909091</c:v>
                </c:pt>
                <c:pt idx="18">
                  <c:v>0.24545454545454545</c:v>
                </c:pt>
                <c:pt idx="19">
                  <c:v>0.26181818181818184</c:v>
                </c:pt>
                <c:pt idx="20">
                  <c:v>0.27</c:v>
                </c:pt>
              </c:numCache>
            </c:numRef>
          </c:val>
          <c:smooth val="0"/>
        </c:ser>
        <c:ser>
          <c:idx val="2"/>
          <c:order val="2"/>
          <c:spPr>
            <a:ln w="28575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Leht1!$U$1:$AO$1</c:f>
              <c:numCache>
                <c:formatCode>General</c:formatCode>
                <c:ptCount val="21"/>
                <c:pt idx="0">
                  <c:v>2030</c:v>
                </c:pt>
                <c:pt idx="1">
                  <c:v>2031</c:v>
                </c:pt>
                <c:pt idx="2">
                  <c:v>2032</c:v>
                </c:pt>
                <c:pt idx="3">
                  <c:v>2033</c:v>
                </c:pt>
                <c:pt idx="4">
                  <c:v>2034</c:v>
                </c:pt>
                <c:pt idx="5">
                  <c:v>2035</c:v>
                </c:pt>
                <c:pt idx="6">
                  <c:v>2036</c:v>
                </c:pt>
                <c:pt idx="7">
                  <c:v>2037</c:v>
                </c:pt>
                <c:pt idx="8">
                  <c:v>2038</c:v>
                </c:pt>
                <c:pt idx="9">
                  <c:v>2039</c:v>
                </c:pt>
                <c:pt idx="10">
                  <c:v>2040</c:v>
                </c:pt>
                <c:pt idx="11">
                  <c:v>2041</c:v>
                </c:pt>
                <c:pt idx="12">
                  <c:v>2042</c:v>
                </c:pt>
                <c:pt idx="13">
                  <c:v>2043</c:v>
                </c:pt>
                <c:pt idx="14">
                  <c:v>2044</c:v>
                </c:pt>
                <c:pt idx="15">
                  <c:v>2045</c:v>
                </c:pt>
                <c:pt idx="16">
                  <c:v>2046</c:v>
                </c:pt>
                <c:pt idx="17">
                  <c:v>2047</c:v>
                </c:pt>
                <c:pt idx="18">
                  <c:v>2048</c:v>
                </c:pt>
                <c:pt idx="19">
                  <c:v>2049</c:v>
                </c:pt>
                <c:pt idx="20">
                  <c:v>2050</c:v>
                </c:pt>
              </c:numCache>
            </c:numRef>
          </c:cat>
          <c:val>
            <c:numRef>
              <c:f>Leht1!$U$8:$AO$8</c:f>
              <c:numCache>
                <c:formatCode>0%</c:formatCode>
                <c:ptCount val="21"/>
                <c:pt idx="0">
                  <c:v>8.8235294117647065E-2</c:v>
                </c:pt>
                <c:pt idx="1">
                  <c:v>8.8888888888888892E-2</c:v>
                </c:pt>
                <c:pt idx="2">
                  <c:v>9.4444444444444442E-2</c:v>
                </c:pt>
                <c:pt idx="3">
                  <c:v>0.1</c:v>
                </c:pt>
                <c:pt idx="4">
                  <c:v>0.10555555555555556</c:v>
                </c:pt>
                <c:pt idx="5">
                  <c:v>0.1111111111111111</c:v>
                </c:pt>
                <c:pt idx="6">
                  <c:v>0.11666666666666667</c:v>
                </c:pt>
                <c:pt idx="7">
                  <c:v>0.12222222222222222</c:v>
                </c:pt>
                <c:pt idx="8">
                  <c:v>0.12777777777777777</c:v>
                </c:pt>
                <c:pt idx="9">
                  <c:v>0.12903225806451613</c:v>
                </c:pt>
                <c:pt idx="10">
                  <c:v>0.13157894736842105</c:v>
                </c:pt>
                <c:pt idx="11">
                  <c:v>0.14210526315789473</c:v>
                </c:pt>
                <c:pt idx="12">
                  <c:v>0.15</c:v>
                </c:pt>
                <c:pt idx="13">
                  <c:v>0.18</c:v>
                </c:pt>
                <c:pt idx="14">
                  <c:v>0.21</c:v>
                </c:pt>
                <c:pt idx="15">
                  <c:v>0.25</c:v>
                </c:pt>
                <c:pt idx="16">
                  <c:v>0.25454545454545452</c:v>
                </c:pt>
                <c:pt idx="17">
                  <c:v>0.25454545454545452</c:v>
                </c:pt>
                <c:pt idx="18">
                  <c:v>0.27272727272727271</c:v>
                </c:pt>
                <c:pt idx="19">
                  <c:v>0.29090909090909089</c:v>
                </c:pt>
                <c:pt idx="20">
                  <c:v>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76592"/>
        <c:axId val="599876200"/>
      </c:lineChart>
      <c:catAx>
        <c:axId val="59987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875416"/>
        <c:crosses val="autoZero"/>
        <c:auto val="1"/>
        <c:lblAlgn val="ctr"/>
        <c:lblOffset val="100"/>
        <c:noMultiLvlLbl val="0"/>
      </c:catAx>
      <c:valAx>
        <c:axId val="599875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875808"/>
        <c:crosses val="autoZero"/>
        <c:crossBetween val="between"/>
      </c:valAx>
      <c:valAx>
        <c:axId val="59987620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876592"/>
        <c:crosses val="max"/>
        <c:crossBetween val="between"/>
      </c:valAx>
      <c:catAx>
        <c:axId val="599876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9876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'tarbimiskõver ja solar toodang'!$B$42</c:f>
              <c:strCache>
                <c:ptCount val="1"/>
                <c:pt idx="0">
                  <c:v>elektri tarbimine kodumajapidamistes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val>
            <c:numRef>
              <c:f>'tarbimiskõver ja solar toodang'!$C$42:$N$42</c:f>
              <c:numCache>
                <c:formatCode>General</c:formatCode>
                <c:ptCount val="12"/>
                <c:pt idx="0">
                  <c:v>243.05625000000001</c:v>
                </c:pt>
                <c:pt idx="1">
                  <c:v>280.81156249999998</c:v>
                </c:pt>
                <c:pt idx="2">
                  <c:v>222.2</c:v>
                </c:pt>
                <c:pt idx="3">
                  <c:v>171.61625000000001</c:v>
                </c:pt>
                <c:pt idx="4">
                  <c:v>174.51093750000001</c:v>
                </c:pt>
                <c:pt idx="5">
                  <c:v>192.34593749999999</c:v>
                </c:pt>
                <c:pt idx="6">
                  <c:v>155.59593749999999</c:v>
                </c:pt>
                <c:pt idx="7">
                  <c:v>185.00624999999999</c:v>
                </c:pt>
                <c:pt idx="8">
                  <c:v>208.73078125000001</c:v>
                </c:pt>
                <c:pt idx="9">
                  <c:v>210.13593750000001</c:v>
                </c:pt>
                <c:pt idx="10">
                  <c:v>210.734693877551</c:v>
                </c:pt>
                <c:pt idx="11">
                  <c:v>269.26714285714286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75024"/>
        <c:axId val="599877376"/>
      </c:lineChart>
      <c:lineChart>
        <c:grouping val="standard"/>
        <c:varyColors val="0"/>
        <c:ser>
          <c:idx val="1"/>
          <c:order val="1"/>
          <c:tx>
            <c:strRef>
              <c:f>'tarbimiskõver ja solar toodang'!$B$43</c:f>
              <c:strCache>
                <c:ptCount val="1"/>
                <c:pt idx="0">
                  <c:v>1 kWpeak päikeseelektrijaama toodang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'tarbimiskõver ja solar toodang'!$C$43:$N$43</c:f>
              <c:numCache>
                <c:formatCode>General</c:formatCode>
                <c:ptCount val="12"/>
                <c:pt idx="0">
                  <c:v>15</c:v>
                </c:pt>
                <c:pt idx="1">
                  <c:v>42.6</c:v>
                </c:pt>
                <c:pt idx="2">
                  <c:v>74.3</c:v>
                </c:pt>
                <c:pt idx="3">
                  <c:v>103</c:v>
                </c:pt>
                <c:pt idx="4">
                  <c:v>126</c:v>
                </c:pt>
                <c:pt idx="5">
                  <c:v>120</c:v>
                </c:pt>
                <c:pt idx="6">
                  <c:v>122</c:v>
                </c:pt>
                <c:pt idx="7">
                  <c:v>96.5</c:v>
                </c:pt>
                <c:pt idx="8">
                  <c:v>65.8</c:v>
                </c:pt>
                <c:pt idx="9">
                  <c:v>40</c:v>
                </c:pt>
                <c:pt idx="10">
                  <c:v>15</c:v>
                </c:pt>
                <c:pt idx="11">
                  <c:v>8.0500000000000007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74240"/>
        <c:axId val="599877768"/>
      </c:lineChart>
      <c:catAx>
        <c:axId val="599875024"/>
        <c:scaling>
          <c:orientation val="minMax"/>
        </c:scaling>
        <c:delete val="0"/>
        <c:axPos val="b"/>
        <c:majorTickMark val="none"/>
        <c:minorTickMark val="none"/>
        <c:tickLblPos val="nextTo"/>
        <c:crossAx val="599877376"/>
        <c:crosses val="autoZero"/>
        <c:auto val="1"/>
        <c:lblAlgn val="ctr"/>
        <c:lblOffset val="100"/>
        <c:noMultiLvlLbl val="0"/>
      </c:catAx>
      <c:valAx>
        <c:axId val="599877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t-EE" b="0"/>
                  <a:t>GWh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99875024"/>
        <c:crosses val="autoZero"/>
        <c:crossBetween val="between"/>
      </c:valAx>
      <c:valAx>
        <c:axId val="59987776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t-EE" b="0"/>
                  <a:t>kWh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99874240"/>
        <c:crosses val="max"/>
        <c:crossBetween val="between"/>
      </c:valAx>
      <c:catAx>
        <c:axId val="599874240"/>
        <c:scaling>
          <c:orientation val="minMax"/>
        </c:scaling>
        <c:delete val="1"/>
        <c:axPos val="b"/>
        <c:majorTickMark val="out"/>
        <c:minorTickMark val="none"/>
        <c:tickLblPos val="nextTo"/>
        <c:crossAx val="59987776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23008849557522E-2"/>
          <c:y val="1.5254237288135594E-2"/>
          <c:w val="0.93805309734513276"/>
          <c:h val="0.97457627118644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Sheet1!$B$2:$D$2</c:f>
              <c:numCache>
                <c:formatCode>""#\ ##0.000"";""\-""#\ ##0.000""</c:formatCode>
                <c:ptCount val="3"/>
                <c:pt idx="0">
                  <c:v>0.05</c:v>
                </c:pt>
                <c:pt idx="1">
                  <c:v>0.05</c:v>
                </c:pt>
                <c:pt idx="2" formatCode="General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Sheet1!$B$3:$B$3</c:f>
              <c:numCache>
                <c:formatCode>""#\ ##0.000"";""\-""#\ ##0.000""</c:formatCode>
                <c:ptCount val="1"/>
                <c:pt idx="0">
                  <c:v>2.300000000000258E-3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folHlink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Sheet1!$B$4:$C$4</c:f>
              <c:numCache>
                <c:formatCode>General</c:formatCode>
                <c:ptCount val="2"/>
                <c:pt idx="0" formatCode="&quot;&quot;#\ ##0.000&quot;&quot;;&quot;&quot;\-&quot;&quot;#\ ##0.000&quot;&quot;">
                  <c:v>0.05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hlink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Sheet1!$B$5:$C$5</c:f>
              <c:numCache>
                <c:formatCode>General</c:formatCode>
                <c:ptCount val="2"/>
                <c:pt idx="0" formatCode="&quot;&quot;#\ ##0.000&quot;&quot;;&quot;&quot;\-&quot;&quot;#\ ##0.000&quot;&quot;">
                  <c:v>4.471683051709122E-3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Sheet1!$B$6:$D$6</c:f>
              <c:numCache>
                <c:formatCode>""#\ ##0.000"";""\-""#\ ##0.000""</c:formatCode>
                <c:ptCount val="3"/>
                <c:pt idx="0">
                  <c:v>8.702856392590639E-3</c:v>
                </c:pt>
                <c:pt idx="1">
                  <c:v>5.3500000000006084E-2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tx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</c:numCache>
            </c:numRef>
          </c:cat>
          <c:val>
            <c:numRef>
              <c:f>Sheet1!$B$7:$C$7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52994728"/>
        <c:axId val="606789096"/>
      </c:barChart>
      <c:catAx>
        <c:axId val="45299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>
            <a:solidFill>
              <a:schemeClr val="tx1"/>
            </a:solidFill>
            <a:prstDash val="solid"/>
          </a:ln>
        </c:spPr>
        <c:crossAx val="60678909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606789096"/>
        <c:scaling>
          <c:orientation val="minMax"/>
          <c:max val="0.1282354745657398"/>
          <c:min val="0"/>
        </c:scaling>
        <c:delete val="0"/>
        <c:axPos val="l"/>
        <c:numFmt formatCode="&quot;&quot;#\ ##0.000&quot;&quot;;&quot;&quot;\-&quot;&quot;#\ ##0.000&quot;&quot;" sourceLinked="1"/>
        <c:majorTickMark val="none"/>
        <c:minorTickMark val="none"/>
        <c:tickLblPos val="none"/>
        <c:spPr>
          <a:ln w="6350">
            <a:noFill/>
          </a:ln>
        </c:spPr>
        <c:crossAx val="452994728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59E41-7797-45D5-9B79-C6D4C9EB518C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33914694-30AD-4A0A-AA2F-885E46AAAA6D}">
      <dgm:prSet phldrT="[Text]"/>
      <dgm:spPr/>
      <dgm:t>
        <a:bodyPr/>
        <a:lstStyle/>
        <a:p>
          <a:r>
            <a:rPr lang="et-EE" dirty="0" smtClean="0"/>
            <a:t>Majapidamine</a:t>
          </a:r>
        </a:p>
        <a:p>
          <a:r>
            <a:rPr lang="et-EE" dirty="0" smtClean="0"/>
            <a:t>&lt; 15 kW</a:t>
          </a:r>
          <a:endParaRPr lang="et-EE" dirty="0"/>
        </a:p>
      </dgm:t>
    </dgm:pt>
    <dgm:pt modelId="{E9E5BB4C-4D0A-4F28-8099-E5406333B7C0}" type="parTrans" cxnId="{E25927E7-A56A-4B82-9EEB-E5399F0E67B4}">
      <dgm:prSet/>
      <dgm:spPr/>
      <dgm:t>
        <a:bodyPr/>
        <a:lstStyle/>
        <a:p>
          <a:endParaRPr lang="et-EE"/>
        </a:p>
      </dgm:t>
    </dgm:pt>
    <dgm:pt modelId="{78F0F5FA-4A61-4072-9DBF-B1BF4C6E5922}" type="sibTrans" cxnId="{E25927E7-A56A-4B82-9EEB-E5399F0E67B4}">
      <dgm:prSet/>
      <dgm:spPr/>
      <dgm:t>
        <a:bodyPr/>
        <a:lstStyle/>
        <a:p>
          <a:endParaRPr lang="et-EE"/>
        </a:p>
      </dgm:t>
    </dgm:pt>
    <dgm:pt modelId="{F85310E6-76E5-4DEF-8911-2B499670CE50}">
      <dgm:prSet phldrT="[Text]"/>
      <dgm:spPr/>
      <dgm:t>
        <a:bodyPr/>
        <a:lstStyle/>
        <a:p>
          <a:r>
            <a:rPr lang="et-EE" dirty="0" smtClean="0"/>
            <a:t>Korteriühistu</a:t>
          </a:r>
        </a:p>
        <a:p>
          <a:r>
            <a:rPr lang="et-EE" dirty="0" smtClean="0"/>
            <a:t>Väikeettevõte</a:t>
          </a:r>
        </a:p>
        <a:p>
          <a:r>
            <a:rPr lang="et-EE" dirty="0" smtClean="0"/>
            <a:t>11 -99 kW</a:t>
          </a:r>
          <a:endParaRPr lang="et-EE" dirty="0"/>
        </a:p>
      </dgm:t>
    </dgm:pt>
    <dgm:pt modelId="{C9F2C513-DAC7-492A-B692-5DAD245E0FAC}" type="parTrans" cxnId="{AFFFD67E-0F68-45AD-A57A-501B9CE81BD1}">
      <dgm:prSet/>
      <dgm:spPr/>
      <dgm:t>
        <a:bodyPr/>
        <a:lstStyle/>
        <a:p>
          <a:endParaRPr lang="et-EE"/>
        </a:p>
      </dgm:t>
    </dgm:pt>
    <dgm:pt modelId="{70D70419-A890-4FCC-952D-1B1F21E21F11}" type="sibTrans" cxnId="{AFFFD67E-0F68-45AD-A57A-501B9CE81BD1}">
      <dgm:prSet/>
      <dgm:spPr/>
      <dgm:t>
        <a:bodyPr/>
        <a:lstStyle/>
        <a:p>
          <a:endParaRPr lang="et-EE"/>
        </a:p>
      </dgm:t>
    </dgm:pt>
    <dgm:pt modelId="{BA52D92B-FA0B-47B1-8C52-4F8D5166057A}">
      <dgm:prSet phldrT="[Text]"/>
      <dgm:spPr/>
      <dgm:t>
        <a:bodyPr/>
        <a:lstStyle/>
        <a:p>
          <a:r>
            <a:rPr lang="et-EE" dirty="0" smtClean="0"/>
            <a:t>Tootmisettevõte</a:t>
          </a:r>
        </a:p>
        <a:p>
          <a:r>
            <a:rPr lang="et-EE" dirty="0" smtClean="0"/>
            <a:t>Kaubanduskeskus</a:t>
          </a:r>
        </a:p>
        <a:p>
          <a:r>
            <a:rPr lang="et-EE" dirty="0" smtClean="0"/>
            <a:t>100 – 200 kW</a:t>
          </a:r>
          <a:endParaRPr lang="et-EE" dirty="0"/>
        </a:p>
      </dgm:t>
    </dgm:pt>
    <dgm:pt modelId="{02452E61-688E-4BAC-809C-80BEAA6B3AA6}" type="parTrans" cxnId="{16A6E330-4616-4AB1-AF45-F79B5D23B00C}">
      <dgm:prSet/>
      <dgm:spPr/>
      <dgm:t>
        <a:bodyPr/>
        <a:lstStyle/>
        <a:p>
          <a:endParaRPr lang="et-EE"/>
        </a:p>
      </dgm:t>
    </dgm:pt>
    <dgm:pt modelId="{53C607E9-1F18-47DE-B880-D49E4E3EB641}" type="sibTrans" cxnId="{16A6E330-4616-4AB1-AF45-F79B5D23B00C}">
      <dgm:prSet/>
      <dgm:spPr/>
      <dgm:t>
        <a:bodyPr/>
        <a:lstStyle/>
        <a:p>
          <a:endParaRPr lang="et-EE"/>
        </a:p>
      </dgm:t>
    </dgm:pt>
    <dgm:pt modelId="{1C198C02-45B6-4AE0-AD7C-3FF86DA5D2DD}">
      <dgm:prSet/>
      <dgm:spPr/>
      <dgm:t>
        <a:bodyPr/>
        <a:lstStyle/>
        <a:p>
          <a:r>
            <a:rPr lang="et-EE" dirty="0" smtClean="0"/>
            <a:t>„</a:t>
          </a:r>
          <a:r>
            <a:rPr lang="et-EE" i="1" dirty="0" smtClean="0"/>
            <a:t>Utility scale</a:t>
          </a:r>
          <a:r>
            <a:rPr lang="et-EE" dirty="0" smtClean="0"/>
            <a:t>“</a:t>
          </a:r>
        </a:p>
        <a:p>
          <a:r>
            <a:rPr lang="et-EE" dirty="0" smtClean="0"/>
            <a:t>0,2 - ... MW</a:t>
          </a:r>
          <a:endParaRPr lang="et-EE" dirty="0"/>
        </a:p>
      </dgm:t>
    </dgm:pt>
    <dgm:pt modelId="{4AC27AF6-F0B2-453E-B4F6-CB2E698EF9B3}" type="parTrans" cxnId="{A131837C-67D0-4176-BE0E-E25B8494BEBA}">
      <dgm:prSet/>
      <dgm:spPr/>
      <dgm:t>
        <a:bodyPr/>
        <a:lstStyle/>
        <a:p>
          <a:endParaRPr lang="et-EE"/>
        </a:p>
      </dgm:t>
    </dgm:pt>
    <dgm:pt modelId="{D4BE24AE-4FE5-4494-BFC1-C4CD8ED10BEE}" type="sibTrans" cxnId="{A131837C-67D0-4176-BE0E-E25B8494BEBA}">
      <dgm:prSet/>
      <dgm:spPr/>
      <dgm:t>
        <a:bodyPr/>
        <a:lstStyle/>
        <a:p>
          <a:endParaRPr lang="et-EE"/>
        </a:p>
      </dgm:t>
    </dgm:pt>
    <dgm:pt modelId="{1D0CBA6C-F363-43D4-829E-1FE71A3C3324}" type="pres">
      <dgm:prSet presAssocID="{0C159E41-7797-45D5-9B79-C6D4C9EB518C}" presName="CompostProcess" presStyleCnt="0">
        <dgm:presLayoutVars>
          <dgm:dir/>
          <dgm:resizeHandles val="exact"/>
        </dgm:presLayoutVars>
      </dgm:prSet>
      <dgm:spPr/>
    </dgm:pt>
    <dgm:pt modelId="{22E89593-5D16-4386-82F4-70D0D8B4BCCA}" type="pres">
      <dgm:prSet presAssocID="{0C159E41-7797-45D5-9B79-C6D4C9EB518C}" presName="arrow" presStyleLbl="bgShp" presStyleIdx="0" presStyleCnt="1"/>
      <dgm:spPr/>
    </dgm:pt>
    <dgm:pt modelId="{FD931A93-D9B2-423C-80F4-FCBAA566588A}" type="pres">
      <dgm:prSet presAssocID="{0C159E41-7797-45D5-9B79-C6D4C9EB518C}" presName="linearProcess" presStyleCnt="0"/>
      <dgm:spPr/>
    </dgm:pt>
    <dgm:pt modelId="{0F4472A3-5E01-4C85-A751-AF9647AEB0A9}" type="pres">
      <dgm:prSet presAssocID="{33914694-30AD-4A0A-AA2F-885E46AAAA6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9F78DB31-42AA-4EF5-BDE0-68AA25C6E65F}" type="pres">
      <dgm:prSet presAssocID="{78F0F5FA-4A61-4072-9DBF-B1BF4C6E5922}" presName="sibTrans" presStyleCnt="0"/>
      <dgm:spPr/>
    </dgm:pt>
    <dgm:pt modelId="{3AB21B57-F4AA-4339-8F46-0FC1A0ACC2BC}" type="pres">
      <dgm:prSet presAssocID="{F85310E6-76E5-4DEF-8911-2B499670CE5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07907B2C-0FCC-4E5B-BB0F-BE63BC4A9AA9}" type="pres">
      <dgm:prSet presAssocID="{70D70419-A890-4FCC-952D-1B1F21E21F11}" presName="sibTrans" presStyleCnt="0"/>
      <dgm:spPr/>
    </dgm:pt>
    <dgm:pt modelId="{965E049E-F848-4B29-9FE9-88F9578181BF}" type="pres">
      <dgm:prSet presAssocID="{BA52D92B-FA0B-47B1-8C52-4F8D5166057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BEA527B0-ED51-4FBF-9689-FC3513236374}" type="pres">
      <dgm:prSet presAssocID="{53C607E9-1F18-47DE-B880-D49E4E3EB641}" presName="sibTrans" presStyleCnt="0"/>
      <dgm:spPr/>
    </dgm:pt>
    <dgm:pt modelId="{A22C42B3-54CC-4753-84A7-9C817BBE9192}" type="pres">
      <dgm:prSet presAssocID="{1C198C02-45B6-4AE0-AD7C-3FF86DA5D2D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</dgm:ptLst>
  <dgm:cxnLst>
    <dgm:cxn modelId="{AFFFD67E-0F68-45AD-A57A-501B9CE81BD1}" srcId="{0C159E41-7797-45D5-9B79-C6D4C9EB518C}" destId="{F85310E6-76E5-4DEF-8911-2B499670CE50}" srcOrd="1" destOrd="0" parTransId="{C9F2C513-DAC7-492A-B692-5DAD245E0FAC}" sibTransId="{70D70419-A890-4FCC-952D-1B1F21E21F11}"/>
    <dgm:cxn modelId="{A131837C-67D0-4176-BE0E-E25B8494BEBA}" srcId="{0C159E41-7797-45D5-9B79-C6D4C9EB518C}" destId="{1C198C02-45B6-4AE0-AD7C-3FF86DA5D2DD}" srcOrd="3" destOrd="0" parTransId="{4AC27AF6-F0B2-453E-B4F6-CB2E698EF9B3}" sibTransId="{D4BE24AE-4FE5-4494-BFC1-C4CD8ED10BEE}"/>
    <dgm:cxn modelId="{8F822B81-AB6B-4FA0-AD79-6526DCF3FDD4}" type="presOf" srcId="{1C198C02-45B6-4AE0-AD7C-3FF86DA5D2DD}" destId="{A22C42B3-54CC-4753-84A7-9C817BBE9192}" srcOrd="0" destOrd="0" presId="urn:microsoft.com/office/officeart/2005/8/layout/hProcess9"/>
    <dgm:cxn modelId="{CB2D5E6D-409C-4506-A497-128E3445A275}" type="presOf" srcId="{F85310E6-76E5-4DEF-8911-2B499670CE50}" destId="{3AB21B57-F4AA-4339-8F46-0FC1A0ACC2BC}" srcOrd="0" destOrd="0" presId="urn:microsoft.com/office/officeart/2005/8/layout/hProcess9"/>
    <dgm:cxn modelId="{C57AEB27-E38E-4D67-A053-96FFBD96F760}" type="presOf" srcId="{0C159E41-7797-45D5-9B79-C6D4C9EB518C}" destId="{1D0CBA6C-F363-43D4-829E-1FE71A3C3324}" srcOrd="0" destOrd="0" presId="urn:microsoft.com/office/officeart/2005/8/layout/hProcess9"/>
    <dgm:cxn modelId="{E25927E7-A56A-4B82-9EEB-E5399F0E67B4}" srcId="{0C159E41-7797-45D5-9B79-C6D4C9EB518C}" destId="{33914694-30AD-4A0A-AA2F-885E46AAAA6D}" srcOrd="0" destOrd="0" parTransId="{E9E5BB4C-4D0A-4F28-8099-E5406333B7C0}" sibTransId="{78F0F5FA-4A61-4072-9DBF-B1BF4C6E5922}"/>
    <dgm:cxn modelId="{618C29F7-7F55-460C-852F-8A96415DAF8A}" type="presOf" srcId="{33914694-30AD-4A0A-AA2F-885E46AAAA6D}" destId="{0F4472A3-5E01-4C85-A751-AF9647AEB0A9}" srcOrd="0" destOrd="0" presId="urn:microsoft.com/office/officeart/2005/8/layout/hProcess9"/>
    <dgm:cxn modelId="{16A6E330-4616-4AB1-AF45-F79B5D23B00C}" srcId="{0C159E41-7797-45D5-9B79-C6D4C9EB518C}" destId="{BA52D92B-FA0B-47B1-8C52-4F8D5166057A}" srcOrd="2" destOrd="0" parTransId="{02452E61-688E-4BAC-809C-80BEAA6B3AA6}" sibTransId="{53C607E9-1F18-47DE-B880-D49E4E3EB641}"/>
    <dgm:cxn modelId="{5EE5CE49-D588-4864-B5E7-E99225C5C1FA}" type="presOf" srcId="{BA52D92B-FA0B-47B1-8C52-4F8D5166057A}" destId="{965E049E-F848-4B29-9FE9-88F9578181BF}" srcOrd="0" destOrd="0" presId="urn:microsoft.com/office/officeart/2005/8/layout/hProcess9"/>
    <dgm:cxn modelId="{96880C75-6CB9-49F9-B28C-2F4156486B54}" type="presParOf" srcId="{1D0CBA6C-F363-43D4-829E-1FE71A3C3324}" destId="{22E89593-5D16-4386-82F4-70D0D8B4BCCA}" srcOrd="0" destOrd="0" presId="urn:microsoft.com/office/officeart/2005/8/layout/hProcess9"/>
    <dgm:cxn modelId="{EDF4919A-8A62-4DF8-8446-D3824F4E1A1C}" type="presParOf" srcId="{1D0CBA6C-F363-43D4-829E-1FE71A3C3324}" destId="{FD931A93-D9B2-423C-80F4-FCBAA566588A}" srcOrd="1" destOrd="0" presId="urn:microsoft.com/office/officeart/2005/8/layout/hProcess9"/>
    <dgm:cxn modelId="{8EEA4E50-9518-4974-AC21-BE27B434D53F}" type="presParOf" srcId="{FD931A93-D9B2-423C-80F4-FCBAA566588A}" destId="{0F4472A3-5E01-4C85-A751-AF9647AEB0A9}" srcOrd="0" destOrd="0" presId="urn:microsoft.com/office/officeart/2005/8/layout/hProcess9"/>
    <dgm:cxn modelId="{EFC89879-ADBC-4013-9CB8-FE3D13B89CE8}" type="presParOf" srcId="{FD931A93-D9B2-423C-80F4-FCBAA566588A}" destId="{9F78DB31-42AA-4EF5-BDE0-68AA25C6E65F}" srcOrd="1" destOrd="0" presId="urn:microsoft.com/office/officeart/2005/8/layout/hProcess9"/>
    <dgm:cxn modelId="{753631EE-77FF-43C3-AAFD-2304206D139C}" type="presParOf" srcId="{FD931A93-D9B2-423C-80F4-FCBAA566588A}" destId="{3AB21B57-F4AA-4339-8F46-0FC1A0ACC2BC}" srcOrd="2" destOrd="0" presId="urn:microsoft.com/office/officeart/2005/8/layout/hProcess9"/>
    <dgm:cxn modelId="{1FD949BA-9566-4746-A226-8B5F4E05CAA1}" type="presParOf" srcId="{FD931A93-D9B2-423C-80F4-FCBAA566588A}" destId="{07907B2C-0FCC-4E5B-BB0F-BE63BC4A9AA9}" srcOrd="3" destOrd="0" presId="urn:microsoft.com/office/officeart/2005/8/layout/hProcess9"/>
    <dgm:cxn modelId="{4611C93C-7D5D-4866-AF59-1AC6D210BA31}" type="presParOf" srcId="{FD931A93-D9B2-423C-80F4-FCBAA566588A}" destId="{965E049E-F848-4B29-9FE9-88F9578181BF}" srcOrd="4" destOrd="0" presId="urn:microsoft.com/office/officeart/2005/8/layout/hProcess9"/>
    <dgm:cxn modelId="{C3DF9B52-EAAF-4E30-88A1-97176067B19A}" type="presParOf" srcId="{FD931A93-D9B2-423C-80F4-FCBAA566588A}" destId="{BEA527B0-ED51-4FBF-9689-FC3513236374}" srcOrd="5" destOrd="0" presId="urn:microsoft.com/office/officeart/2005/8/layout/hProcess9"/>
    <dgm:cxn modelId="{EC17351C-4248-4FD2-934C-9E782CAEFEC1}" type="presParOf" srcId="{FD931A93-D9B2-423C-80F4-FCBAA566588A}" destId="{A22C42B3-54CC-4753-84A7-9C817BBE919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89593-5D16-4386-82F4-70D0D8B4BCCA}">
      <dsp:nvSpPr>
        <dsp:cNvPr id="0" name=""/>
        <dsp:cNvSpPr/>
      </dsp:nvSpPr>
      <dsp:spPr>
        <a:xfrm>
          <a:off x="650624" y="0"/>
          <a:ext cx="7373743" cy="397621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472A3-5E01-4C85-A751-AF9647AEB0A9}">
      <dsp:nvSpPr>
        <dsp:cNvPr id="0" name=""/>
        <dsp:cNvSpPr/>
      </dsp:nvSpPr>
      <dsp:spPr>
        <a:xfrm>
          <a:off x="4235" y="1192864"/>
          <a:ext cx="2048450" cy="159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Majapidamine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&lt; 15 kW</a:t>
          </a:r>
          <a:endParaRPr lang="et-EE" sz="1900" kern="1200" dirty="0"/>
        </a:p>
      </dsp:txBody>
      <dsp:txXfrm>
        <a:off x="81876" y="1270505"/>
        <a:ext cx="1893168" cy="1435204"/>
      </dsp:txXfrm>
    </dsp:sp>
    <dsp:sp modelId="{3AB21B57-F4AA-4339-8F46-0FC1A0ACC2BC}">
      <dsp:nvSpPr>
        <dsp:cNvPr id="0" name=""/>
        <dsp:cNvSpPr/>
      </dsp:nvSpPr>
      <dsp:spPr>
        <a:xfrm>
          <a:off x="2210259" y="1192864"/>
          <a:ext cx="2048450" cy="159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Korteriühistu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Väikeettevõte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11 -99 kW</a:t>
          </a:r>
          <a:endParaRPr lang="et-EE" sz="1900" kern="1200" dirty="0"/>
        </a:p>
      </dsp:txBody>
      <dsp:txXfrm>
        <a:off x="2287900" y="1270505"/>
        <a:ext cx="1893168" cy="1435204"/>
      </dsp:txXfrm>
    </dsp:sp>
    <dsp:sp modelId="{965E049E-F848-4B29-9FE9-88F9578181BF}">
      <dsp:nvSpPr>
        <dsp:cNvPr id="0" name=""/>
        <dsp:cNvSpPr/>
      </dsp:nvSpPr>
      <dsp:spPr>
        <a:xfrm>
          <a:off x="4416282" y="1192864"/>
          <a:ext cx="2048450" cy="159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Tootmisettevõte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Kaubanduskeskus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100 – 200 kW</a:t>
          </a:r>
          <a:endParaRPr lang="et-EE" sz="1900" kern="1200" dirty="0"/>
        </a:p>
      </dsp:txBody>
      <dsp:txXfrm>
        <a:off x="4493923" y="1270505"/>
        <a:ext cx="1893168" cy="1435204"/>
      </dsp:txXfrm>
    </dsp:sp>
    <dsp:sp modelId="{A22C42B3-54CC-4753-84A7-9C817BBE9192}">
      <dsp:nvSpPr>
        <dsp:cNvPr id="0" name=""/>
        <dsp:cNvSpPr/>
      </dsp:nvSpPr>
      <dsp:spPr>
        <a:xfrm>
          <a:off x="6622305" y="1192864"/>
          <a:ext cx="2048450" cy="1590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„</a:t>
          </a:r>
          <a:r>
            <a:rPr lang="et-EE" sz="1900" i="1" kern="1200" dirty="0" smtClean="0"/>
            <a:t>Utility scale</a:t>
          </a:r>
          <a:r>
            <a:rPr lang="et-EE" sz="1900" kern="1200" dirty="0" smtClean="0"/>
            <a:t>“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900" kern="1200" dirty="0" smtClean="0"/>
            <a:t>0,2 - ... MW</a:t>
          </a:r>
          <a:endParaRPr lang="et-EE" sz="1900" kern="1200" dirty="0"/>
        </a:p>
      </dsp:txBody>
      <dsp:txXfrm>
        <a:off x="6699946" y="1270505"/>
        <a:ext cx="1893168" cy="1435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B28EECBD-8639-4E18-A835-27759208185E}" type="datetimeFigureOut">
              <a:rPr lang="et-EE" smtClean="0"/>
              <a:t>05.05.2020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1C8F4189-81B2-4854-9038-983236BF632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2186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t-EE" altLang="et-EE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286" indent="-30203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33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385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39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89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145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398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65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6350B4-8706-4C49-A237-D28A5948ADA5}" type="slidenum">
              <a:rPr lang="et-EE" altLang="et-EE" smtClean="0"/>
              <a:pPr/>
              <a:t>10</a:t>
            </a:fld>
            <a:endParaRPr lang="et-EE" altLang="et-EE" smtClean="0"/>
          </a:p>
        </p:txBody>
      </p:sp>
    </p:spTree>
    <p:extLst>
      <p:ext uri="{BB962C8B-B14F-4D97-AF65-F5344CB8AC3E}">
        <p14:creationId xmlns:p14="http://schemas.microsoft.com/office/powerpoint/2010/main" val="8093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t-EE" altLang="et-EE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286" indent="-30203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33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385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39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89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145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398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65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87956C-1F6B-455D-B490-379EA08845FB}" type="slidenum">
              <a:rPr lang="et-EE" altLang="et-EE" smtClean="0"/>
              <a:pPr/>
              <a:t>30</a:t>
            </a:fld>
            <a:endParaRPr lang="et-EE" altLang="et-EE" smtClean="0"/>
          </a:p>
        </p:txBody>
      </p:sp>
    </p:spTree>
    <p:extLst>
      <p:ext uri="{BB962C8B-B14F-4D97-AF65-F5344CB8AC3E}">
        <p14:creationId xmlns:p14="http://schemas.microsoft.com/office/powerpoint/2010/main" val="367338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t-EE" altLang="et-EE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286" indent="-30203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33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385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39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89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145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398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65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8BC08B-DD5D-445C-A278-0E6F8E914BD6}" type="slidenum">
              <a:rPr lang="et-EE" altLang="et-EE" smtClean="0"/>
              <a:pPr/>
              <a:t>34</a:t>
            </a:fld>
            <a:endParaRPr lang="et-EE" altLang="et-EE" smtClean="0"/>
          </a:p>
        </p:txBody>
      </p:sp>
    </p:spTree>
    <p:extLst>
      <p:ext uri="{BB962C8B-B14F-4D97-AF65-F5344CB8AC3E}">
        <p14:creationId xmlns:p14="http://schemas.microsoft.com/office/powerpoint/2010/main" val="64312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t-EE" altLang="et-EE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286" indent="-30203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133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385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639" indent="-2416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89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145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398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7651" indent="-2416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C946E7-FD50-4A06-B890-6A6E5FFCF76A}" type="slidenum">
              <a:rPr lang="et-EE" altLang="et-EE" smtClean="0"/>
              <a:pPr/>
              <a:t>42</a:t>
            </a:fld>
            <a:endParaRPr lang="et-EE" altLang="et-EE" smtClean="0"/>
          </a:p>
        </p:txBody>
      </p:sp>
    </p:spTree>
    <p:extLst>
      <p:ext uri="{BB962C8B-B14F-4D97-AF65-F5344CB8AC3E}">
        <p14:creationId xmlns:p14="http://schemas.microsoft.com/office/powerpoint/2010/main" val="8732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6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3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rgbClr val="3E3E3E"/>
                </a:solidFill>
                <a:latin typeface="Arial"/>
                <a:cs typeface="Arial"/>
              </a:defRPr>
            </a:lvl1pPr>
          </a:lstStyle>
          <a:p>
            <a:pPr marL="22413">
              <a:lnSpc>
                <a:spcPts val="1156"/>
              </a:lnSpc>
            </a:pPr>
            <a:fld id="{81D60167-4931-47E6-BA6A-407CBD079E47}" type="slidenum">
              <a:rPr lang="et-EE" spc="-4" smtClean="0"/>
              <a:pPr marL="22413">
                <a:lnSpc>
                  <a:spcPts val="1156"/>
                </a:lnSpc>
              </a:pPr>
              <a:t>‹#›</a:t>
            </a:fld>
            <a:endParaRPr lang="et-EE" spc="-4" dirty="0"/>
          </a:p>
        </p:txBody>
      </p:sp>
    </p:spTree>
    <p:extLst>
      <p:ext uri="{BB962C8B-B14F-4D97-AF65-F5344CB8AC3E}">
        <p14:creationId xmlns:p14="http://schemas.microsoft.com/office/powerpoint/2010/main" val="425473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2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9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7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9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7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2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1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0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0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63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12.xml"/><Relationship Id="rId30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hyperlink" Target="mailto:andres.meesak@eesti.ee" TargetMode="Externa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bru2-1.xx.fbcdn.net/l/t31.0-8/15259622_1286443851428976_408982069276489988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753"/>
            <a:ext cx="12191999" cy="81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804070" y="218119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t-EE" sz="4000" b="1" dirty="0" smtClean="0">
                <a:solidFill>
                  <a:srgbClr val="FFFF00"/>
                </a:solidFill>
              </a:rPr>
              <a:t>Lääne-Harju Energiaseminar </a:t>
            </a:r>
            <a:br>
              <a:rPr lang="et-EE" sz="4000" b="1" dirty="0" smtClean="0">
                <a:solidFill>
                  <a:srgbClr val="FFFF00"/>
                </a:solidFill>
              </a:rPr>
            </a:br>
            <a:r>
              <a:rPr lang="et-EE" sz="4000" b="1" dirty="0" smtClean="0">
                <a:solidFill>
                  <a:srgbClr val="FFFF00"/>
                </a:solidFill>
              </a:rPr>
              <a:t>05.05.</a:t>
            </a:r>
            <a:r>
              <a:rPr lang="et-EE" sz="4000" b="1" dirty="0" smtClean="0">
                <a:solidFill>
                  <a:srgbClr val="FFFF00"/>
                </a:solidFill>
              </a:rPr>
              <a:t>2020</a:t>
            </a:r>
            <a:endParaRPr lang="fr-CA" sz="4000" b="1" dirty="0">
              <a:solidFill>
                <a:srgbClr val="FFFF00"/>
              </a:solidFill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637836" y="5357663"/>
            <a:ext cx="5542384" cy="1752600"/>
          </a:xfrm>
        </p:spPr>
        <p:txBody>
          <a:bodyPr/>
          <a:lstStyle/>
          <a:p>
            <a:pPr algn="l"/>
            <a:r>
              <a:rPr lang="et-EE" sz="2800" b="1" dirty="0">
                <a:solidFill>
                  <a:srgbClr val="00B050"/>
                </a:solidFill>
              </a:rPr>
              <a:t>Andres Meesak</a:t>
            </a:r>
          </a:p>
          <a:p>
            <a:pPr algn="l"/>
            <a:r>
              <a:rPr lang="et-EE" sz="2800" b="1" dirty="0">
                <a:solidFill>
                  <a:srgbClr val="00B050"/>
                </a:solidFill>
              </a:rPr>
              <a:t>Eesti Päikeseelektri Assotsiatsioon</a:t>
            </a:r>
          </a:p>
        </p:txBody>
      </p:sp>
    </p:spTree>
    <p:extLst>
      <p:ext uri="{BB962C8B-B14F-4D97-AF65-F5344CB8AC3E}">
        <p14:creationId xmlns:p14="http://schemas.microsoft.com/office/powerpoint/2010/main" val="42442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http://www.jolosevents.eu/wp-content/gallery/logistika-pluss-lao-avamine/portfoolio-logistika-pluss-lao-avamine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2" y="4413046"/>
            <a:ext cx="29765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5" y="1992109"/>
            <a:ext cx="29162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itle 1"/>
          <p:cNvSpPr>
            <a:spLocks noGrp="1"/>
          </p:cNvSpPr>
          <p:nvPr>
            <p:ph type="title"/>
          </p:nvPr>
        </p:nvSpPr>
        <p:spPr>
          <a:xfrm>
            <a:off x="495942" y="337587"/>
            <a:ext cx="9818763" cy="485775"/>
          </a:xfrm>
        </p:spPr>
        <p:txBody>
          <a:bodyPr/>
          <a:lstStyle/>
          <a:p>
            <a:pPr algn="l"/>
            <a:r>
              <a:rPr lang="et-EE" altLang="et-EE" b="1" dirty="0" smtClean="0">
                <a:latin typeface="Calibri" panose="020F0502020204030204" pitchFamily="34" charset="0"/>
              </a:rPr>
              <a:t>Kuhu saab päikeseelektrijaama rajada?</a:t>
            </a:r>
            <a:endParaRPr lang="et-EE" altLang="et-EE" b="1" dirty="0" smtClean="0"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33260" y="1342822"/>
            <a:ext cx="3455987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LAMEKATUSELE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9921" y="3863772"/>
            <a:ext cx="3455988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MAAPINNALE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6230" y="1342822"/>
            <a:ext cx="3455987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VIILKATUSELE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6230" y="3863772"/>
            <a:ext cx="3455987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FASSAADILE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413884" y="1342821"/>
            <a:ext cx="3457575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 smtClean="0"/>
              <a:t>INTEGREERITUD</a:t>
            </a:r>
            <a:endParaRPr lang="et-EE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39" y="2066246"/>
            <a:ext cx="2926080" cy="164592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03" y="284631"/>
            <a:ext cx="2001012" cy="697828"/>
          </a:xfrm>
          <a:prstGeom prst="rect">
            <a:avLst/>
          </a:prstGeom>
        </p:spPr>
      </p:pic>
      <p:sp>
        <p:nvSpPr>
          <p:cNvPr id="14" name="Rounded Rectangle 10"/>
          <p:cNvSpPr/>
          <p:nvPr/>
        </p:nvSpPr>
        <p:spPr>
          <a:xfrm>
            <a:off x="8438827" y="3840911"/>
            <a:ext cx="3455988" cy="720725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 smtClean="0"/>
              <a:t>VEEKOGULE</a:t>
            </a:r>
            <a:endParaRPr lang="et-EE" b="1" dirty="0"/>
          </a:p>
        </p:txBody>
      </p:sp>
      <p:pic>
        <p:nvPicPr>
          <p:cNvPr id="14338" name="Picture 2" descr="Akuo Energy Launches The Construction of The First Floating Solar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03" y="4585311"/>
            <a:ext cx="2654805" cy="190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upload.wikimedia.org/wikipedia/commons/f/f8/BAPV_solar-facad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03" y="2063546"/>
            <a:ext cx="2625949" cy="14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ldiotsingu väo päikeseelektrijaam tulem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40" y="4584498"/>
            <a:ext cx="2926080" cy="19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6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6972" y="164782"/>
            <a:ext cx="1191310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3600" dirty="0" smtClean="0">
                <a:latin typeface="Calibri" panose="020F0502020204030204" pitchFamily="34" charset="0"/>
              </a:rPr>
              <a:t>Päikeseelektrijaamade jagunemine sektorite kaupa Euroopas</a:t>
            </a:r>
          </a:p>
        </p:txBody>
      </p:sp>
      <p:pic>
        <p:nvPicPr>
          <p:cNvPr id="1026" name="Picture 2" descr="Pildiotsingu solar park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518277"/>
            <a:ext cx="5867400" cy="39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ldiotsingu omniva päikeseelektrijaam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39" y="1518277"/>
            <a:ext cx="5222573" cy="39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1"/>
          <p:cNvSpPr txBox="1">
            <a:spLocks/>
          </p:cNvSpPr>
          <p:nvPr/>
        </p:nvSpPr>
        <p:spPr>
          <a:xfrm>
            <a:off x="270028" y="248832"/>
            <a:ext cx="8714484" cy="101727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t-EE" dirty="0" smtClean="0"/>
              <a:t>Viilkatusega hoone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10244" name="Picture 4" descr="https://uc8c6f3d333ac2f71d990056b311.previews.dropboxusercontent.com/p/thumb/AAxdI31rgVYGbpRrwH1ly4OmskVGZRgroryeEUBCvv89uemF9xb5KHidAsaTflbxGZZ6oOKGwTXdXoQkMeI7IQ85PSdiUOZaB4zK_KwtlBVcK1G_LRGnXYEDyKQzu6KyceRsalloW46OZrsztuo-_39gxjV4hkUuEy3itWY0GHAbj1jmM_9YKpvp6OKwy61JNoM8KD_iNTVsUDDm-L7hFGNAbt15YBUJ_4Pd_S1esB1sZXbjVtMGXCs7mkC8vmuF5p8ErTj7LjlqmsQZPjxIgkmUvGl13LvIqTL_nWBxEzgmo9es8LBTve6mFWddC6EGU-NGNy0sU9m3mz14W02S2OAkolFId8FmAnCWLcQV1R3b5DzYaE_i8CQuXYpRGELIkTkDQFaJThUlZkmgKvJdKXgeK_8C8saNGbBW7Y9IARv6CStFaOnPiC9LLmwZ4ajZbxsNP6vv-CNolwHKJOwLxjekcztp3cP05FvLyMqCKdGEvTcf6rT7NtTW-bBoWNFkP9S1MuUuTGEKBf4JzntZ15WF/p.jpeg?fv_content=true&amp;size_mode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95" y="1371600"/>
            <a:ext cx="823430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uc50957a9229c627139d1e28bd4f.previews.dropboxusercontent.com/p/thumb/AAw3_jbima12RmJelW4f5dErepEy6pMrQRXz2ZE0mWnCgC_08N9aBBX0uch-H4M_Uf1pCDYHB-N5wZ9jvo3GiYe_MFjB5M5jEq96gMI7KvIQ1k0lNeYPf2e69GbVa1F6NVQifpMnX51asZgPkrSnJc7R3g7wiA2drTxHYcCRrgmr43-q0IgPXOmEhxOLzisIUvFHqt46C2HGIQ-gIdNqsPz0D-GXpVnEFk5opDcGKoYgGIE1SqFwkqfdDF1XhIB5XHhpmT0PuIu_mwPMMH5X5ieUkH8yLLwD2lsjZ9RDINsN9GF3s8rt4-ZqCSkHufVOG0zeFNS5aEekLye4-2a9Sq5fmH7oI7g4vNs1VSOU63O4kGLryDiXNItsDMUX-W27PJ73pN1eRhCfpTHgGOI0BnBASglf2Q0Q0vnRzShzdF-iz1mq5F8aE-_FrGXEUU7m_gyaTxUHyc-SvRkhOrYDJFMcLoGuwpepfZE82zWh6LTtNFL5YOzQlD9S-Ec2zMOIWM6lhLpJX5t45lVQeMD1PcxA/p.jpe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3" y="1302204"/>
            <a:ext cx="8338457" cy="555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alkiri 1"/>
          <p:cNvSpPr txBox="1">
            <a:spLocks/>
          </p:cNvSpPr>
          <p:nvPr/>
        </p:nvSpPr>
        <p:spPr>
          <a:xfrm>
            <a:off x="270028" y="248832"/>
            <a:ext cx="8714484" cy="101727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t-EE" dirty="0" smtClean="0"/>
              <a:t>Lamekatusega hoone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56972" y="165968"/>
            <a:ext cx="7187168" cy="1017270"/>
          </a:xfrm>
        </p:spPr>
        <p:txBody>
          <a:bodyPr>
            <a:normAutofit fontScale="90000"/>
          </a:bodyPr>
          <a:lstStyle/>
          <a:p>
            <a:pPr algn="l"/>
            <a:r>
              <a:rPr lang="et-EE" dirty="0" smtClean="0"/>
              <a:t>Ehitisintegreeritud PV-süsteemid</a:t>
            </a:r>
            <a:endParaRPr lang="en-US" dirty="0"/>
          </a:p>
        </p:txBody>
      </p:sp>
      <p:pic>
        <p:nvPicPr>
          <p:cNvPr id="3" name="Picture 2" descr="https://upload.wikimedia.org/wikipedia/commons/f/f8/BAPV_solar-faca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" y="2114233"/>
            <a:ext cx="53765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14338" name="Picture 2" descr="Seotud kuju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04" y="1183238"/>
            <a:ext cx="652462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ce04b9fbc8cd15eb1e91cf5bf6e.previews.dropboxusercontent.com/p/thumb/AAzKJuajX5eold12jCVzuTxljVUSf3dmXOwZSN1F61IWkra92XChTKwIHNfkjE1mwIfN4in_deLi7fT0rXn4MHgjaHEMC52q2Aoqe3Z-AcpC9aEs2rbuEx8gE6JNMUPu9HBjpbgT1rMiWvYVDjrogCoVIp0YVD3xaPeN6M09GrPmovhlhvnaIBQUSCgw5LG7RE84SRd0MPW4bNh9n3jI9CMj1NlQyZMFt1A7-BQxTtCKoy6a-clRKXN5FRjXjtM7zyTBs8zT6yH3wOPekXxJ9oisJrcBVNWkFZCmXTKpGtObH4XWDtJN1fLfuA6UIilbTQDU-6worZF3Q6b_YqokVyFg2yNV3PGCCqnNyWMyDrA0NfXj0sOpYkOnSJTUmUePQCOjndCNzuZBHY22wTzozqPDWMSGbmtIlBETnqkPQXbV2ec33Mbmwg3tvexKpdLhkvYoYsYeynA6xLecgd8KN9Aa/p.jpe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65" y="1185821"/>
            <a:ext cx="8513135" cy="56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Päikeseelektrijaam korterelamul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74" y="160835"/>
            <a:ext cx="2001012" cy="697828"/>
          </a:xfrm>
          <a:prstGeom prst="rect">
            <a:avLst/>
          </a:prstGeom>
        </p:spPr>
      </p:pic>
      <p:sp>
        <p:nvSpPr>
          <p:cNvPr id="5" name="Pealkiri 4"/>
          <p:cNvSpPr>
            <a:spLocks noGrp="1"/>
          </p:cNvSpPr>
          <p:nvPr>
            <p:ph type="title"/>
          </p:nvPr>
        </p:nvSpPr>
        <p:spPr>
          <a:xfrm>
            <a:off x="256032" y="8229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t-EE" sz="2800" b="1" dirty="0" smtClean="0"/>
              <a:t>Korterelamu - elektri </a:t>
            </a:r>
            <a:r>
              <a:rPr lang="et-EE" sz="2800" b="1" dirty="0" err="1" smtClean="0"/>
              <a:t>ühisost</a:t>
            </a:r>
            <a:r>
              <a:rPr lang="et-EE" sz="2800" b="1" dirty="0" smtClean="0"/>
              <a:t> või rõduelektrijaamad?</a:t>
            </a:r>
            <a:endParaRPr lang="en-US" sz="2800" b="1" dirty="0"/>
          </a:p>
        </p:txBody>
      </p:sp>
      <p:sp>
        <p:nvSpPr>
          <p:cNvPr id="2" name="Ristkülik 1"/>
          <p:cNvSpPr/>
          <p:nvPr/>
        </p:nvSpPr>
        <p:spPr>
          <a:xfrm>
            <a:off x="473762" y="1225296"/>
            <a:ext cx="1828800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/>
              <a:t>e</a:t>
            </a:r>
            <a:r>
              <a:rPr lang="et-EE" dirty="0" smtClean="0"/>
              <a:t>lektrimüüja</a:t>
            </a:r>
            <a:endParaRPr lang="en-US" dirty="0"/>
          </a:p>
        </p:txBody>
      </p:sp>
      <p:sp>
        <p:nvSpPr>
          <p:cNvPr id="6" name="Ristkülik 5"/>
          <p:cNvSpPr/>
          <p:nvPr/>
        </p:nvSpPr>
        <p:spPr>
          <a:xfrm>
            <a:off x="2512874" y="1225296"/>
            <a:ext cx="1828800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võrguettevõte</a:t>
            </a:r>
            <a:endParaRPr lang="en-US" dirty="0"/>
          </a:p>
        </p:txBody>
      </p:sp>
      <p:sp>
        <p:nvSpPr>
          <p:cNvPr id="7" name="Ristkülik 6"/>
          <p:cNvSpPr/>
          <p:nvPr/>
        </p:nvSpPr>
        <p:spPr>
          <a:xfrm>
            <a:off x="473762" y="1981200"/>
            <a:ext cx="3867912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korteriühistu</a:t>
            </a:r>
            <a:endParaRPr lang="en-US" dirty="0"/>
          </a:p>
        </p:txBody>
      </p:sp>
      <p:grpSp>
        <p:nvGrpSpPr>
          <p:cNvPr id="3" name="Rühm 2"/>
          <p:cNvGrpSpPr/>
          <p:nvPr/>
        </p:nvGrpSpPr>
        <p:grpSpPr>
          <a:xfrm>
            <a:off x="473762" y="2750957"/>
            <a:ext cx="3867912" cy="603504"/>
            <a:chOff x="466344" y="2750957"/>
            <a:chExt cx="3628644" cy="603504"/>
          </a:xfrm>
        </p:grpSpPr>
        <p:sp>
          <p:nvSpPr>
            <p:cNvPr id="8" name="Ristkülik 7"/>
            <p:cNvSpPr/>
            <p:nvPr/>
          </p:nvSpPr>
          <p:spPr>
            <a:xfrm>
              <a:off x="466344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1</a:t>
              </a:r>
              <a:endParaRPr lang="en-US" dirty="0"/>
            </a:p>
          </p:txBody>
        </p:sp>
        <p:sp>
          <p:nvSpPr>
            <p:cNvPr id="9" name="Ristkülik 8"/>
            <p:cNvSpPr/>
            <p:nvPr/>
          </p:nvSpPr>
          <p:spPr>
            <a:xfrm>
              <a:off x="1074420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2</a:t>
              </a:r>
              <a:endParaRPr lang="en-US" dirty="0"/>
            </a:p>
          </p:txBody>
        </p:sp>
        <p:sp>
          <p:nvSpPr>
            <p:cNvPr id="10" name="Ristkülik 9"/>
            <p:cNvSpPr/>
            <p:nvPr/>
          </p:nvSpPr>
          <p:spPr>
            <a:xfrm>
              <a:off x="1682496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3</a:t>
              </a:r>
              <a:endParaRPr lang="en-US" dirty="0"/>
            </a:p>
          </p:txBody>
        </p:sp>
        <p:sp>
          <p:nvSpPr>
            <p:cNvPr id="11" name="Ristkülik 10"/>
            <p:cNvSpPr/>
            <p:nvPr/>
          </p:nvSpPr>
          <p:spPr>
            <a:xfrm>
              <a:off x="2278380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4</a:t>
              </a:r>
              <a:endParaRPr lang="en-US" dirty="0"/>
            </a:p>
          </p:txBody>
        </p:sp>
        <p:sp>
          <p:nvSpPr>
            <p:cNvPr id="12" name="Ristkülik 11"/>
            <p:cNvSpPr/>
            <p:nvPr/>
          </p:nvSpPr>
          <p:spPr>
            <a:xfrm>
              <a:off x="2869692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5</a:t>
              </a:r>
              <a:endParaRPr lang="en-US" dirty="0"/>
            </a:p>
          </p:txBody>
        </p:sp>
        <p:sp>
          <p:nvSpPr>
            <p:cNvPr id="13" name="Ristkülik 12"/>
            <p:cNvSpPr/>
            <p:nvPr/>
          </p:nvSpPr>
          <p:spPr>
            <a:xfrm>
              <a:off x="3482340" y="2750957"/>
              <a:ext cx="612648" cy="603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t-EE" dirty="0" err="1" smtClean="0"/>
                <a:t>Krt</a:t>
              </a:r>
              <a:r>
                <a:rPr lang="et-EE" dirty="0" smtClean="0"/>
                <a:t> 6</a:t>
              </a:r>
              <a:endParaRPr lang="en-US" dirty="0"/>
            </a:p>
          </p:txBody>
        </p:sp>
      </p:grpSp>
      <p:sp>
        <p:nvSpPr>
          <p:cNvPr id="15" name="Ristkülik 14"/>
          <p:cNvSpPr/>
          <p:nvPr/>
        </p:nvSpPr>
        <p:spPr>
          <a:xfrm>
            <a:off x="7632192" y="1348047"/>
            <a:ext cx="1828800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/>
              <a:t>e</a:t>
            </a:r>
            <a:r>
              <a:rPr lang="et-EE" dirty="0" smtClean="0"/>
              <a:t>lektrimüüja</a:t>
            </a:r>
            <a:endParaRPr lang="en-US" dirty="0"/>
          </a:p>
        </p:txBody>
      </p:sp>
      <p:sp>
        <p:nvSpPr>
          <p:cNvPr id="16" name="Ristkülik 15"/>
          <p:cNvSpPr/>
          <p:nvPr/>
        </p:nvSpPr>
        <p:spPr>
          <a:xfrm>
            <a:off x="9671304" y="1348047"/>
            <a:ext cx="1828800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võrguettevõte</a:t>
            </a:r>
            <a:endParaRPr lang="en-US" dirty="0"/>
          </a:p>
        </p:txBody>
      </p:sp>
      <p:sp>
        <p:nvSpPr>
          <p:cNvPr id="19" name="Ristkülik 18"/>
          <p:cNvSpPr/>
          <p:nvPr/>
        </p:nvSpPr>
        <p:spPr>
          <a:xfrm>
            <a:off x="7632192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 smtClean="0"/>
              <a:t>Krt</a:t>
            </a:r>
            <a:r>
              <a:rPr lang="et-EE" dirty="0" smtClean="0"/>
              <a:t> 1</a:t>
            </a:r>
            <a:endParaRPr lang="en-US" dirty="0"/>
          </a:p>
        </p:txBody>
      </p:sp>
      <p:sp>
        <p:nvSpPr>
          <p:cNvPr id="20" name="Ristkülik 19"/>
          <p:cNvSpPr/>
          <p:nvPr/>
        </p:nvSpPr>
        <p:spPr>
          <a:xfrm>
            <a:off x="8280364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 smtClean="0"/>
              <a:t>Krt</a:t>
            </a:r>
            <a:r>
              <a:rPr lang="et-EE" dirty="0" smtClean="0"/>
              <a:t> 2</a:t>
            </a:r>
            <a:endParaRPr lang="en-US" dirty="0"/>
          </a:p>
        </p:txBody>
      </p:sp>
      <p:sp>
        <p:nvSpPr>
          <p:cNvPr id="21" name="Ristkülik 20"/>
          <p:cNvSpPr/>
          <p:nvPr/>
        </p:nvSpPr>
        <p:spPr>
          <a:xfrm>
            <a:off x="8928535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 smtClean="0"/>
              <a:t>Krt</a:t>
            </a:r>
            <a:r>
              <a:rPr lang="et-EE" dirty="0" smtClean="0"/>
              <a:t> 3</a:t>
            </a:r>
            <a:endParaRPr lang="en-US" dirty="0"/>
          </a:p>
        </p:txBody>
      </p:sp>
      <p:sp>
        <p:nvSpPr>
          <p:cNvPr id="22" name="Ristkülik 21"/>
          <p:cNvSpPr/>
          <p:nvPr/>
        </p:nvSpPr>
        <p:spPr>
          <a:xfrm>
            <a:off x="9563711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 smtClean="0"/>
              <a:t>Krt</a:t>
            </a:r>
            <a:r>
              <a:rPr lang="et-EE" dirty="0" smtClean="0"/>
              <a:t> 4</a:t>
            </a:r>
            <a:endParaRPr lang="en-US" dirty="0"/>
          </a:p>
        </p:txBody>
      </p:sp>
      <p:sp>
        <p:nvSpPr>
          <p:cNvPr id="23" name="Ristkülik 22"/>
          <p:cNvSpPr/>
          <p:nvPr/>
        </p:nvSpPr>
        <p:spPr>
          <a:xfrm>
            <a:off x="10194014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 smtClean="0"/>
              <a:t>Krt</a:t>
            </a:r>
            <a:r>
              <a:rPr lang="et-EE" dirty="0" smtClean="0"/>
              <a:t> 5</a:t>
            </a:r>
            <a:endParaRPr lang="en-US" dirty="0"/>
          </a:p>
        </p:txBody>
      </p:sp>
      <p:sp>
        <p:nvSpPr>
          <p:cNvPr id="24" name="Ristkülik 23"/>
          <p:cNvSpPr/>
          <p:nvPr/>
        </p:nvSpPr>
        <p:spPr>
          <a:xfrm>
            <a:off x="10847059" y="2187908"/>
            <a:ext cx="653045" cy="603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KÜ</a:t>
            </a:r>
            <a:endParaRPr lang="en-US" dirty="0"/>
          </a:p>
        </p:txBody>
      </p:sp>
      <p:pic>
        <p:nvPicPr>
          <p:cNvPr id="13314" name="Picture 2" descr="Seotud kuju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3" y="4198201"/>
            <a:ext cx="4433920" cy="24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ldiotsingu balconi pv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37" y="4043509"/>
            <a:ext cx="4500367" cy="26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79507" y="3354461"/>
            <a:ext cx="1077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 smtClean="0">
                <a:solidFill>
                  <a:srgbClr val="FF0000"/>
                </a:solidFill>
              </a:rPr>
              <a:t>10%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14167" y="3046138"/>
            <a:ext cx="1077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 smtClean="0">
                <a:solidFill>
                  <a:srgbClr val="FF0000"/>
                </a:solidFill>
              </a:rPr>
              <a:t>90%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3312" y="213493"/>
            <a:ext cx="9863111" cy="103428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Üliväikesed 1-3 paneeliga paigaldised nn. rõduelektrijaamad muutuvad tarbekaubaks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2256" y="1491069"/>
            <a:ext cx="7384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Saksamaal on väljatöötatud ja vastu võetud üliväikestele paigaldistele</a:t>
            </a:r>
          </a:p>
          <a:p>
            <a:r>
              <a:rPr lang="et-EE" dirty="0" smtClean="0"/>
              <a:t>eraldi, lihtsustatud standard (</a:t>
            </a:r>
            <a:r>
              <a:rPr lang="et-EE" dirty="0"/>
              <a:t>DIN VDE </a:t>
            </a:r>
            <a:r>
              <a:rPr lang="et-EE" dirty="0" smtClean="0"/>
              <a:t>0100-551) – puudub igasugune loamenetlus, vajalik vaid paigaldusjärgne teavitamine. Inimene ostab poest mõned paneelid ja ühendab need tavapistiku abil vooluvõrku.</a:t>
            </a:r>
            <a:endParaRPr lang="et-EE" dirty="0"/>
          </a:p>
        </p:txBody>
      </p:sp>
      <p:pic>
        <p:nvPicPr>
          <p:cNvPr id="3078" name="Picture 6" descr="Pildiotsingu balkon pv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0" y="3384636"/>
            <a:ext cx="3545157" cy="26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ldiotsingu balkon pv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" y="1399649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eotud kuju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97" y="2929395"/>
            <a:ext cx="8435103" cy="38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Rõduelektrijaamad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2" y="1016120"/>
            <a:ext cx="5284438" cy="4062412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r="14045" b="7313"/>
          <a:stretch/>
        </p:blipFill>
        <p:spPr>
          <a:xfrm>
            <a:off x="5617750" y="1383783"/>
            <a:ext cx="64103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30708" y="178752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 smtClean="0">
                <a:latin typeface="Calibri" panose="020F0502020204030204" pitchFamily="34" charset="0"/>
              </a:rPr>
              <a:t>Päikeseelektrijaamad tööstusmaastikul</a:t>
            </a:r>
            <a:endParaRPr lang="et-EE" altLang="et-EE" sz="4000" dirty="0">
              <a:latin typeface="Calibri" panose="020F0502020204030204" pitchFamily="34" charset="0"/>
            </a:endParaRPr>
          </a:p>
        </p:txBody>
      </p:sp>
      <p:pic>
        <p:nvPicPr>
          <p:cNvPr id="17410" name="Picture 2" descr="Pildiotsingu väo päikeseelektrijaam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4" y="1461869"/>
            <a:ext cx="5975128" cy="404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utilitas - Skypr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6" y="4108479"/>
            <a:ext cx="3395699" cy="23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6" y="5920804"/>
            <a:ext cx="2001012" cy="697828"/>
          </a:xfrm>
          <a:prstGeom prst="rect">
            <a:avLst/>
          </a:prstGeom>
        </p:spPr>
      </p:pic>
      <p:sp>
        <p:nvSpPr>
          <p:cNvPr id="9" name="Pealkiri 1"/>
          <p:cNvSpPr txBox="1">
            <a:spLocks/>
          </p:cNvSpPr>
          <p:nvPr/>
        </p:nvSpPr>
        <p:spPr>
          <a:xfrm>
            <a:off x="502258" y="443408"/>
            <a:ext cx="5451502" cy="839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7200" b="1" dirty="0" smtClean="0">
                <a:solidFill>
                  <a:schemeClr val="tx1"/>
                </a:solidFill>
              </a:rPr>
              <a:t>20 WAYS TO BREAK EUROPE</a:t>
            </a:r>
          </a:p>
          <a:p>
            <a:endParaRPr lang="et-E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dirty="0" err="1" smtClean="0">
                <a:solidFill>
                  <a:schemeClr val="accent1">
                    <a:lumMod val="75000"/>
                  </a:schemeClr>
                </a:solidFill>
              </a:rPr>
              <a:t>by</a:t>
            </a:r>
            <a:endParaRPr lang="et-E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dirty="0" err="1" smtClean="0">
                <a:solidFill>
                  <a:schemeClr val="accent1">
                    <a:lumMod val="75000"/>
                  </a:schemeClr>
                </a:solidFill>
              </a:rPr>
              <a:t>Yanko</a:t>
            </a:r>
            <a:r>
              <a:rPr lang="et-E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t-EE" dirty="0" err="1" smtClean="0">
                <a:solidFill>
                  <a:schemeClr val="accent1">
                    <a:lumMod val="75000"/>
                  </a:schemeClr>
                </a:solidFill>
              </a:rPr>
              <a:t>Tsvetkov</a:t>
            </a:r>
            <a:endParaRPr lang="et-E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2400" dirty="0" smtClean="0">
                <a:solidFill>
                  <a:schemeClr val="accent1">
                    <a:lumMod val="75000"/>
                  </a:schemeClr>
                </a:solidFill>
              </a:rPr>
              <a:t>Atlas of </a:t>
            </a:r>
            <a:r>
              <a:rPr lang="et-EE" sz="2400" dirty="0" err="1" smtClean="0">
                <a:solidFill>
                  <a:schemeClr val="accent1">
                    <a:lumMod val="75000"/>
                  </a:schemeClr>
                </a:solidFill>
              </a:rPr>
              <a:t>Prejudice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tumblr_n39dx2Bk2a1sq2igro1_12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b="5747"/>
          <a:stretch/>
        </p:blipFill>
        <p:spPr bwMode="auto">
          <a:xfrm>
            <a:off x="6876820" y="443408"/>
            <a:ext cx="4861194" cy="60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18" y="1589399"/>
            <a:ext cx="4683252" cy="45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/>
        </p:nvSpPr>
        <p:spPr>
          <a:xfrm>
            <a:off x="271059" y="266065"/>
            <a:ext cx="6556461" cy="9361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t-EE" sz="3600" b="1" dirty="0" smtClean="0"/>
              <a:t>Ettevõtted, tööstuspargid - otseliin</a:t>
            </a:r>
            <a:endParaRPr lang="et-EE" sz="4000" b="1" dirty="0"/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094" y="212882"/>
            <a:ext cx="2001012" cy="697828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81" y="1050763"/>
            <a:ext cx="9333333" cy="5542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2480" y="1307592"/>
            <a:ext cx="1988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</a:rPr>
              <a:t>FootonVolt</a:t>
            </a:r>
            <a:r>
              <a:rPr lang="et-EE" b="1" dirty="0" smtClean="0">
                <a:solidFill>
                  <a:schemeClr val="bg1"/>
                </a:solidFill>
              </a:rPr>
              <a:t> Kärdla</a:t>
            </a:r>
          </a:p>
          <a:p>
            <a:r>
              <a:rPr lang="et-EE" b="1" dirty="0" smtClean="0">
                <a:solidFill>
                  <a:schemeClr val="bg1"/>
                </a:solidFill>
              </a:rPr>
              <a:t>Päikeseelektrijaam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9218" name="Picture 2" descr="http://www.taastuvenergia.ee/wp-content/uploads/2016/05/paikeselektrijaam-coop-mw-3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89" y="3837717"/>
            <a:ext cx="3441015" cy="25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1.wp.com/omniva.info/wp-content/uploads/2018/08/DJI_0141.jpg?fit=840%2C629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4" y="2587566"/>
            <a:ext cx="3799737" cy="28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ldiotsingu coop päikeseelektrijaam tulem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05" y="269527"/>
            <a:ext cx="3887035" cy="29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77" y="342601"/>
            <a:ext cx="6215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dirty="0" smtClean="0"/>
              <a:t>Ettevõtete päikeseelektrijaamad</a:t>
            </a:r>
            <a:endParaRPr lang="en-US" sz="3600" dirty="0"/>
          </a:p>
        </p:txBody>
      </p:sp>
      <p:pic>
        <p:nvPicPr>
          <p:cNvPr id="1026" name="Picture 2" descr="Pildiotsingu omniva logo tulem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87" y="1401372"/>
            <a:ext cx="1093197" cy="10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otud kuju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55" y="6069564"/>
            <a:ext cx="1349745" cy="3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diotsingu sõpruse ärimaja logo tulemu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81" b="45675"/>
          <a:stretch/>
        </p:blipFill>
        <p:spPr bwMode="auto">
          <a:xfrm>
            <a:off x="7838945" y="3065931"/>
            <a:ext cx="4225039" cy="5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0" y="10288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0976" y="2261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Elektriaiamaa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6" descr="Pildiotsingu pv agricultural land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84" y="627506"/>
            <a:ext cx="4164806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3" y="971857"/>
            <a:ext cx="9333333" cy="4914286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6556744" y="363633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stkülik 8"/>
          <p:cNvSpPr/>
          <p:nvPr/>
        </p:nvSpPr>
        <p:spPr>
          <a:xfrm>
            <a:off x="6503586" y="378873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stkülik 9"/>
          <p:cNvSpPr/>
          <p:nvPr/>
        </p:nvSpPr>
        <p:spPr>
          <a:xfrm>
            <a:off x="6638262" y="3939284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stkülik 10"/>
          <p:cNvSpPr/>
          <p:nvPr/>
        </p:nvSpPr>
        <p:spPr>
          <a:xfrm>
            <a:off x="4756299" y="2326680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stkülik 11"/>
          <p:cNvSpPr/>
          <p:nvPr/>
        </p:nvSpPr>
        <p:spPr>
          <a:xfrm>
            <a:off x="4699592" y="25180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stkülik 12"/>
          <p:cNvSpPr/>
          <p:nvPr/>
        </p:nvSpPr>
        <p:spPr>
          <a:xfrm>
            <a:off x="4660609" y="26704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stkülik 13"/>
          <p:cNvSpPr/>
          <p:nvPr/>
        </p:nvSpPr>
        <p:spPr>
          <a:xfrm>
            <a:off x="4600360" y="2822865"/>
            <a:ext cx="588335" cy="63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3742" y="184943"/>
            <a:ext cx="682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dirty="0" smtClean="0"/>
              <a:t>Isiklikud ja kogukondlikud elektrijaamad</a:t>
            </a: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14140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Elektrikarjamaa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196" name="Picture 4" descr="Solar, Agriculture, Sheep, PV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47" y="213493"/>
            <a:ext cx="6199505" cy="41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pic>
        <p:nvPicPr>
          <p:cNvPr id="8200" name="Picture 8" descr="Pildiotsingu pv agricultural land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1" y="1839101"/>
            <a:ext cx="7375588" cy="36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eotud kuju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89" y="3682999"/>
            <a:ext cx="4424363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0" y="868680"/>
            <a:ext cx="7269480" cy="51206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Elektrikarjamaa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4149667"/>
            <a:ext cx="7618793" cy="2492433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 rotWithShape="1">
          <a:blip r:embed="rId4"/>
          <a:srcRect l="20208" t="20926" r="40729" b="11852"/>
          <a:stretch/>
        </p:blipFill>
        <p:spPr>
          <a:xfrm>
            <a:off x="3262692" y="0"/>
            <a:ext cx="4762500" cy="46101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269929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312" y="213493"/>
            <a:ext cx="9863111" cy="8026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t-EE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Tiigi- järve elektrijaamad</a:t>
            </a:r>
            <a:endParaRPr lang="et-EE" sz="33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pic>
        <p:nvPicPr>
          <p:cNvPr id="9218" name="Picture 2" descr="Pildiotsingu pv agricultural land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13493"/>
            <a:ext cx="64770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ldiotsingu floating pv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3611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" y="6073829"/>
            <a:ext cx="2001012" cy="697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742" y="184943"/>
            <a:ext cx="682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dirty="0" smtClean="0"/>
              <a:t>Isiklikud ja kogukondlikud elektrijaamad</a:t>
            </a:r>
            <a:endParaRPr lang="et-EE" sz="3200" dirty="0"/>
          </a:p>
        </p:txBody>
      </p:sp>
      <p:pic>
        <p:nvPicPr>
          <p:cNvPr id="11266" name="Picture 2" descr="Pildiotsingu pv neighbourhood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2" y="1673935"/>
            <a:ext cx="5166637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Pildiotsingu solar pv community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467" y="1673935"/>
            <a:ext cx="58293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5868" y="486613"/>
            <a:ext cx="4889325" cy="82867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sz="3600" b="1" dirty="0" smtClean="0">
                <a:solidFill>
                  <a:srgbClr val="00B050"/>
                </a:solidFill>
              </a:rPr>
              <a:t>RAHAVOOGE </a:t>
            </a:r>
          </a:p>
          <a:p>
            <a:pPr algn="ctr">
              <a:defRPr/>
            </a:pPr>
            <a:r>
              <a:rPr lang="et-EE" sz="2800" b="1" dirty="0" smtClean="0">
                <a:solidFill>
                  <a:srgbClr val="00B050"/>
                </a:solidFill>
              </a:rPr>
              <a:t>(tasuvust) </a:t>
            </a:r>
          </a:p>
          <a:p>
            <a:pPr algn="ctr">
              <a:defRPr/>
            </a:pPr>
            <a:r>
              <a:rPr lang="et-EE" sz="3600" b="1" dirty="0" smtClean="0">
                <a:solidFill>
                  <a:srgbClr val="00B050"/>
                </a:solidFill>
              </a:rPr>
              <a:t>MÕJUTAVAD</a:t>
            </a:r>
            <a:endParaRPr lang="et-EE" sz="3600" b="1" dirty="0">
              <a:solidFill>
                <a:srgbClr val="00B05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50827" y="486614"/>
            <a:ext cx="3455987" cy="7207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RESSURSS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50826" y="1314496"/>
            <a:ext cx="3455987" cy="719138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PAIGALDUS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93689" y="2139200"/>
            <a:ext cx="3455987" cy="7207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DIMENSIONEERIMINE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93689" y="4622051"/>
            <a:ext cx="3455987" cy="719137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SEADUSANDLUS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93689" y="2965491"/>
            <a:ext cx="3455987" cy="719137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 smtClean="0"/>
              <a:t>RAHA HIND</a:t>
            </a:r>
            <a:endParaRPr lang="et-EE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193688" y="3794964"/>
            <a:ext cx="3455988" cy="719137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ELEKTRI HIND OSTUL/MÜÜGIL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50826" y="5449138"/>
            <a:ext cx="3455988" cy="7207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b="1" dirty="0"/>
              <a:t>KÄIDUKULUD</a:t>
            </a:r>
          </a:p>
        </p:txBody>
      </p:sp>
      <p:pic>
        <p:nvPicPr>
          <p:cNvPr id="4098" name="Picture 2" descr="http://www.ablazeenergy.com/wp/wp-content/uploads/2015/01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08" y="2281314"/>
            <a:ext cx="5009896" cy="4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087852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9218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63" y="-202019"/>
            <a:ext cx="8472487" cy="774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6972" y="147917"/>
            <a:ext cx="4190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800" b="1" dirty="0" smtClean="0">
                <a:latin typeface="Calibri" panose="020F0502020204030204" pitchFamily="34" charset="0"/>
              </a:rPr>
              <a:t>Kui palju on Eestis päikest</a:t>
            </a:r>
            <a:r>
              <a:rPr lang="et-EE" altLang="et-EE" sz="2800" b="1" dirty="0" smtClean="0">
                <a:latin typeface="Calibri" panose="020F0502020204030204" pitchFamily="34" charset="0"/>
              </a:rPr>
              <a:t>?</a:t>
            </a:r>
            <a:endParaRPr lang="fi-FI" altLang="et-EE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55601" y="148434"/>
            <a:ext cx="8747125" cy="825499"/>
          </a:xfrm>
        </p:spPr>
        <p:txBody>
          <a:bodyPr>
            <a:normAutofit/>
          </a:bodyPr>
          <a:lstStyle/>
          <a:p>
            <a:pPr algn="l"/>
            <a:r>
              <a:rPr lang="et-EE" altLang="et-EE" b="1" dirty="0" smtClean="0">
                <a:latin typeface="Calibri" panose="020F0502020204030204" pitchFamily="34" charset="0"/>
              </a:rPr>
              <a:t>„Faasinihked“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101773121"/>
              </p:ext>
            </p:extLst>
          </p:nvPr>
        </p:nvGraphicFramePr>
        <p:xfrm>
          <a:off x="468902" y="1147140"/>
          <a:ext cx="4770610" cy="238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6093754" y="1147140"/>
            <a:ext cx="38059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 dirty="0">
                <a:latin typeface="Calibri" panose="020F0502020204030204" pitchFamily="34" charset="0"/>
              </a:rPr>
              <a:t>Elektritarbimise-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 dirty="0">
                <a:latin typeface="Calibri" panose="020F0502020204030204" pitchFamily="34" charset="0"/>
              </a:rPr>
              <a:t>ja PV jaama tootmise tipp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 dirty="0">
                <a:latin typeface="Calibri" panose="020F0502020204030204" pitchFamily="34" charset="0"/>
              </a:rPr>
              <a:t>on erinevatel </a:t>
            </a:r>
            <a:r>
              <a:rPr lang="et-EE" altLang="et-EE" sz="2400" b="1" dirty="0">
                <a:latin typeface="Calibri" panose="020F0502020204030204" pitchFamily="34" charset="0"/>
              </a:rPr>
              <a:t>aastaaegadel 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85% kiirgusest vahemikus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aprillist oktoobrini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274321" y="3670300"/>
            <a:ext cx="466915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t-EE" altLang="et-EE" sz="2800" dirty="0">
                <a:latin typeface="Calibri" panose="020F0502020204030204" pitchFamily="34" charset="0"/>
              </a:rPr>
              <a:t>Ööpeva siseselt: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t-EE" altLang="et-EE" sz="2800" b="1" dirty="0">
                <a:latin typeface="Calibri" panose="020F0502020204030204" pitchFamily="34" charset="0"/>
              </a:rPr>
              <a:t>Ettevõtte</a:t>
            </a:r>
            <a:r>
              <a:rPr lang="et-EE" altLang="et-EE" sz="2800" dirty="0">
                <a:latin typeface="Calibri" panose="020F0502020204030204" pitchFamily="34" charset="0"/>
              </a:rPr>
              <a:t> tüüpiline tarbimine langeb PV-jaama tootmistsükliga kokku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t-EE" altLang="et-EE" sz="2800" b="1" dirty="0">
                <a:latin typeface="Calibri" panose="020F0502020204030204" pitchFamily="34" charset="0"/>
              </a:rPr>
              <a:t>Majapidamise</a:t>
            </a:r>
            <a:r>
              <a:rPr lang="et-EE" altLang="et-EE" sz="2800" dirty="0">
                <a:latin typeface="Calibri" panose="020F0502020204030204" pitchFamily="34" charset="0"/>
              </a:rPr>
              <a:t> tüüpiline tarbimine </a:t>
            </a:r>
            <a:r>
              <a:rPr lang="et-EE" altLang="et-EE" sz="2800" dirty="0" smtClean="0">
                <a:latin typeface="Calibri" panose="020F0502020204030204" pitchFamily="34" charset="0"/>
              </a:rPr>
              <a:t>pigem ei </a:t>
            </a:r>
            <a:r>
              <a:rPr lang="et-EE" altLang="et-EE" sz="2800" dirty="0">
                <a:latin typeface="Calibri" panose="020F0502020204030204" pitchFamily="34" charset="0"/>
              </a:rPr>
              <a:t>lange kokku</a:t>
            </a:r>
          </a:p>
        </p:txBody>
      </p:sp>
      <p:pic>
        <p:nvPicPr>
          <p:cNvPr id="29702" name="Pil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22913" r="24211" b="19450"/>
          <a:stretch>
            <a:fillRect/>
          </a:stretch>
        </p:blipFill>
        <p:spPr bwMode="auto">
          <a:xfrm>
            <a:off x="5239512" y="3534254"/>
            <a:ext cx="5179344" cy="28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32" y="6105181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29" y="316429"/>
            <a:ext cx="10788239" cy="687610"/>
          </a:xfrm>
        </p:spPr>
        <p:txBody>
          <a:bodyPr>
            <a:noAutofit/>
          </a:bodyPr>
          <a:lstStyle/>
          <a:p>
            <a:pPr algn="l"/>
            <a:r>
              <a:rPr lang="et-EE" b="1" dirty="0" smtClean="0">
                <a:latin typeface="+mn-lt"/>
              </a:rPr>
              <a:t>Kes kuidas ja millal elektrit tarbib?</a:t>
            </a:r>
            <a:endParaRPr lang="et-EE" b="1" dirty="0">
              <a:latin typeface="+mn-lt"/>
            </a:endParaRPr>
          </a:p>
        </p:txBody>
      </p:sp>
      <p:grpSp>
        <p:nvGrpSpPr>
          <p:cNvPr id="4" name="Rühm 3"/>
          <p:cNvGrpSpPr/>
          <p:nvPr/>
        </p:nvGrpSpPr>
        <p:grpSpPr>
          <a:xfrm>
            <a:off x="984059" y="1552557"/>
            <a:ext cx="9616380" cy="4098420"/>
            <a:chOff x="127695" y="2739007"/>
            <a:chExt cx="9059862" cy="3960812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22002" r="29132" b="31177"/>
            <a:stretch>
              <a:fillRect/>
            </a:stretch>
          </p:blipFill>
          <p:spPr bwMode="auto">
            <a:xfrm>
              <a:off x="127695" y="2739007"/>
              <a:ext cx="905986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Vabakuju 2"/>
            <p:cNvSpPr/>
            <p:nvPr/>
          </p:nvSpPr>
          <p:spPr>
            <a:xfrm>
              <a:off x="1642170" y="4251894"/>
              <a:ext cx="931862" cy="1800225"/>
            </a:xfrm>
            <a:custGeom>
              <a:avLst/>
              <a:gdLst>
                <a:gd name="connsiteX0" fmla="*/ 0 w 932688"/>
                <a:gd name="connsiteY0" fmla="*/ 1106524 h 1176166"/>
                <a:gd name="connsiteX1" fmla="*/ 146304 w 932688"/>
                <a:gd name="connsiteY1" fmla="*/ 1015084 h 1176166"/>
                <a:gd name="connsiteX2" fmla="*/ 448056 w 932688"/>
                <a:gd name="connsiteY2" fmla="*/ 100 h 1176166"/>
                <a:gd name="connsiteX3" fmla="*/ 813816 w 932688"/>
                <a:gd name="connsiteY3" fmla="*/ 1079092 h 1176166"/>
                <a:gd name="connsiteX4" fmla="*/ 932688 w 932688"/>
                <a:gd name="connsiteY4" fmla="*/ 1124812 h 1176166"/>
                <a:gd name="connsiteX5" fmla="*/ 932688 w 932688"/>
                <a:gd name="connsiteY5" fmla="*/ 1124812 h 117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88" h="1176166">
                  <a:moveTo>
                    <a:pt x="0" y="1106524"/>
                  </a:moveTo>
                  <a:cubicBezTo>
                    <a:pt x="35814" y="1153006"/>
                    <a:pt x="71628" y="1199488"/>
                    <a:pt x="146304" y="1015084"/>
                  </a:cubicBezTo>
                  <a:cubicBezTo>
                    <a:pt x="220980" y="830680"/>
                    <a:pt x="336804" y="-10568"/>
                    <a:pt x="448056" y="100"/>
                  </a:cubicBezTo>
                  <a:cubicBezTo>
                    <a:pt x="559308" y="10768"/>
                    <a:pt x="733044" y="891640"/>
                    <a:pt x="813816" y="1079092"/>
                  </a:cubicBezTo>
                  <a:cubicBezTo>
                    <a:pt x="894588" y="1266544"/>
                    <a:pt x="932688" y="1124812"/>
                    <a:pt x="932688" y="1124812"/>
                  </a:cubicBezTo>
                  <a:lnTo>
                    <a:pt x="932688" y="112481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Vabakuju 9"/>
            <p:cNvSpPr/>
            <p:nvPr/>
          </p:nvSpPr>
          <p:spPr>
            <a:xfrm>
              <a:off x="3497957" y="4251894"/>
              <a:ext cx="933450" cy="1800225"/>
            </a:xfrm>
            <a:custGeom>
              <a:avLst/>
              <a:gdLst>
                <a:gd name="connsiteX0" fmla="*/ 0 w 932688"/>
                <a:gd name="connsiteY0" fmla="*/ 1106524 h 1176166"/>
                <a:gd name="connsiteX1" fmla="*/ 146304 w 932688"/>
                <a:gd name="connsiteY1" fmla="*/ 1015084 h 1176166"/>
                <a:gd name="connsiteX2" fmla="*/ 448056 w 932688"/>
                <a:gd name="connsiteY2" fmla="*/ 100 h 1176166"/>
                <a:gd name="connsiteX3" fmla="*/ 813816 w 932688"/>
                <a:gd name="connsiteY3" fmla="*/ 1079092 h 1176166"/>
                <a:gd name="connsiteX4" fmla="*/ 932688 w 932688"/>
                <a:gd name="connsiteY4" fmla="*/ 1124812 h 1176166"/>
                <a:gd name="connsiteX5" fmla="*/ 932688 w 932688"/>
                <a:gd name="connsiteY5" fmla="*/ 1124812 h 117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88" h="1176166">
                  <a:moveTo>
                    <a:pt x="0" y="1106524"/>
                  </a:moveTo>
                  <a:cubicBezTo>
                    <a:pt x="35814" y="1153006"/>
                    <a:pt x="71628" y="1199488"/>
                    <a:pt x="146304" y="1015084"/>
                  </a:cubicBezTo>
                  <a:cubicBezTo>
                    <a:pt x="220980" y="830680"/>
                    <a:pt x="336804" y="-10568"/>
                    <a:pt x="448056" y="100"/>
                  </a:cubicBezTo>
                  <a:cubicBezTo>
                    <a:pt x="559308" y="10768"/>
                    <a:pt x="733044" y="891640"/>
                    <a:pt x="813816" y="1079092"/>
                  </a:cubicBezTo>
                  <a:cubicBezTo>
                    <a:pt x="894588" y="1266544"/>
                    <a:pt x="932688" y="1124812"/>
                    <a:pt x="932688" y="1124812"/>
                  </a:cubicBezTo>
                  <a:lnTo>
                    <a:pt x="932688" y="112481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Vabakuju 10"/>
            <p:cNvSpPr/>
            <p:nvPr/>
          </p:nvSpPr>
          <p:spPr>
            <a:xfrm>
              <a:off x="5445820" y="4251894"/>
              <a:ext cx="933450" cy="1800225"/>
            </a:xfrm>
            <a:custGeom>
              <a:avLst/>
              <a:gdLst>
                <a:gd name="connsiteX0" fmla="*/ 0 w 932688"/>
                <a:gd name="connsiteY0" fmla="*/ 1106524 h 1176166"/>
                <a:gd name="connsiteX1" fmla="*/ 146304 w 932688"/>
                <a:gd name="connsiteY1" fmla="*/ 1015084 h 1176166"/>
                <a:gd name="connsiteX2" fmla="*/ 448056 w 932688"/>
                <a:gd name="connsiteY2" fmla="*/ 100 h 1176166"/>
                <a:gd name="connsiteX3" fmla="*/ 813816 w 932688"/>
                <a:gd name="connsiteY3" fmla="*/ 1079092 h 1176166"/>
                <a:gd name="connsiteX4" fmla="*/ 932688 w 932688"/>
                <a:gd name="connsiteY4" fmla="*/ 1124812 h 1176166"/>
                <a:gd name="connsiteX5" fmla="*/ 932688 w 932688"/>
                <a:gd name="connsiteY5" fmla="*/ 1124812 h 117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88" h="1176166">
                  <a:moveTo>
                    <a:pt x="0" y="1106524"/>
                  </a:moveTo>
                  <a:cubicBezTo>
                    <a:pt x="35814" y="1153006"/>
                    <a:pt x="71628" y="1199488"/>
                    <a:pt x="146304" y="1015084"/>
                  </a:cubicBezTo>
                  <a:cubicBezTo>
                    <a:pt x="220980" y="830680"/>
                    <a:pt x="336804" y="-10568"/>
                    <a:pt x="448056" y="100"/>
                  </a:cubicBezTo>
                  <a:cubicBezTo>
                    <a:pt x="559308" y="10768"/>
                    <a:pt x="733044" y="891640"/>
                    <a:pt x="813816" y="1079092"/>
                  </a:cubicBezTo>
                  <a:cubicBezTo>
                    <a:pt x="894588" y="1266544"/>
                    <a:pt x="932688" y="1124812"/>
                    <a:pt x="932688" y="1124812"/>
                  </a:cubicBezTo>
                  <a:lnTo>
                    <a:pt x="932688" y="112481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Vabakuju 11"/>
            <p:cNvSpPr/>
            <p:nvPr/>
          </p:nvSpPr>
          <p:spPr>
            <a:xfrm>
              <a:off x="7314307" y="5314950"/>
              <a:ext cx="933450" cy="737169"/>
            </a:xfrm>
            <a:custGeom>
              <a:avLst/>
              <a:gdLst>
                <a:gd name="connsiteX0" fmla="*/ 0 w 932688"/>
                <a:gd name="connsiteY0" fmla="*/ 1106524 h 1176166"/>
                <a:gd name="connsiteX1" fmla="*/ 146304 w 932688"/>
                <a:gd name="connsiteY1" fmla="*/ 1015084 h 1176166"/>
                <a:gd name="connsiteX2" fmla="*/ 448056 w 932688"/>
                <a:gd name="connsiteY2" fmla="*/ 100 h 1176166"/>
                <a:gd name="connsiteX3" fmla="*/ 813816 w 932688"/>
                <a:gd name="connsiteY3" fmla="*/ 1079092 h 1176166"/>
                <a:gd name="connsiteX4" fmla="*/ 932688 w 932688"/>
                <a:gd name="connsiteY4" fmla="*/ 1124812 h 1176166"/>
                <a:gd name="connsiteX5" fmla="*/ 932688 w 932688"/>
                <a:gd name="connsiteY5" fmla="*/ 1124812 h 117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2688" h="1176166">
                  <a:moveTo>
                    <a:pt x="0" y="1106524"/>
                  </a:moveTo>
                  <a:cubicBezTo>
                    <a:pt x="35814" y="1153006"/>
                    <a:pt x="71628" y="1199488"/>
                    <a:pt x="146304" y="1015084"/>
                  </a:cubicBezTo>
                  <a:cubicBezTo>
                    <a:pt x="220980" y="830680"/>
                    <a:pt x="336804" y="-10568"/>
                    <a:pt x="448056" y="100"/>
                  </a:cubicBezTo>
                  <a:cubicBezTo>
                    <a:pt x="559308" y="10768"/>
                    <a:pt x="733044" y="891640"/>
                    <a:pt x="813816" y="1079092"/>
                  </a:cubicBezTo>
                  <a:cubicBezTo>
                    <a:pt x="894588" y="1266544"/>
                    <a:pt x="932688" y="1124812"/>
                    <a:pt x="932688" y="1124812"/>
                  </a:cubicBezTo>
                  <a:lnTo>
                    <a:pt x="932688" y="112481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1335024" y="1810512"/>
            <a:ext cx="7178040" cy="6949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b="1" dirty="0">
                <a:solidFill>
                  <a:schemeClr val="tx1"/>
                </a:solidFill>
              </a:rPr>
              <a:t>Erinevate tarbijate ööpäevane suvine ja talvine elektritarbimise </a:t>
            </a:r>
            <a:r>
              <a:rPr lang="et-EE" b="1" dirty="0" smtClean="0">
                <a:solidFill>
                  <a:schemeClr val="tx1"/>
                </a:solidFill>
              </a:rPr>
              <a:t>muster ja päikeseelektrijaama toodang</a:t>
            </a:r>
            <a:endParaRPr lang="et-EE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9610" y="2589675"/>
            <a:ext cx="1591056" cy="16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majapidamine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17114" y="2589674"/>
            <a:ext cx="1577340" cy="16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pagaritöökoda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0902" y="2589673"/>
            <a:ext cx="1454278" cy="17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büroohoone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5130" y="2589673"/>
            <a:ext cx="1454278" cy="17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supermarket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6382" y="5388294"/>
            <a:ext cx="625752" cy="18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talv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30926" y="5390201"/>
            <a:ext cx="625752" cy="18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suvi</a:t>
            </a:r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990989" y="3803334"/>
            <a:ext cx="1047698" cy="19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/>
                </a:solidFill>
              </a:rPr>
              <a:t>võimsus</a:t>
            </a:r>
            <a:endParaRPr lang="et-EE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28" y="6014700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195" y="671691"/>
            <a:ext cx="114757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/>
              <a:t>P</a:t>
            </a:r>
            <a:r>
              <a:rPr lang="et-EE" sz="3600" b="1" dirty="0" smtClean="0"/>
              <a:t>äikeseelektrijaam ei ole </a:t>
            </a:r>
          </a:p>
          <a:p>
            <a:r>
              <a:rPr lang="et-EE" sz="3600" b="1" dirty="0" smtClean="0"/>
              <a:t>must kast!</a:t>
            </a:r>
          </a:p>
          <a:p>
            <a:endParaRPr lang="et-EE" sz="3600" b="1" dirty="0" smtClean="0"/>
          </a:p>
          <a:p>
            <a:endParaRPr lang="et-EE" sz="3600" b="1" dirty="0"/>
          </a:p>
          <a:p>
            <a:r>
              <a:rPr lang="et-EE" sz="3600" b="1" dirty="0" smtClean="0"/>
              <a:t>Päikeseelektrijaam on:</a:t>
            </a:r>
          </a:p>
          <a:p>
            <a:r>
              <a:rPr lang="et-EE" sz="3600" b="1" dirty="0"/>
              <a:t>	</a:t>
            </a:r>
            <a:endParaRPr lang="et-EE" sz="3600" b="1" dirty="0" smtClean="0"/>
          </a:p>
          <a:p>
            <a:r>
              <a:rPr lang="et-EE" sz="3600" b="1" dirty="0"/>
              <a:t>	</a:t>
            </a:r>
            <a:r>
              <a:rPr lang="et-EE" sz="3600" b="1" dirty="0" smtClean="0"/>
              <a:t>- prognoositava rahavooga tootmistehnoloogia</a:t>
            </a:r>
          </a:p>
          <a:p>
            <a:r>
              <a:rPr lang="et-EE" sz="3600" b="1" dirty="0" smtClean="0"/>
              <a:t>	- </a:t>
            </a:r>
            <a:r>
              <a:rPr lang="et-EE" sz="3600" b="1" dirty="0"/>
              <a:t>energiakulude fikseerimine 30 aastaks</a:t>
            </a:r>
          </a:p>
          <a:p>
            <a:r>
              <a:rPr lang="et-EE" sz="3600" b="1" dirty="0"/>
              <a:t>	</a:t>
            </a:r>
            <a:r>
              <a:rPr lang="et-EE" sz="3600" b="1" dirty="0" smtClean="0"/>
              <a:t>- investeering 30 aastaks</a:t>
            </a:r>
            <a:r>
              <a:rPr lang="et-EE" sz="3600" b="1" dirty="0"/>
              <a:t>	</a:t>
            </a:r>
          </a:p>
        </p:txBody>
      </p:sp>
      <p:pic>
        <p:nvPicPr>
          <p:cNvPr id="4098" name="Picture 2" descr="http://www.princessolarenergy.co.uk/wp-content/themes/princes/assets/img/solar-pv-hou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55" y="278574"/>
            <a:ext cx="524827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324" y="6069564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3819" y="176255"/>
            <a:ext cx="11539586" cy="720080"/>
          </a:xfrm>
        </p:spPr>
        <p:txBody>
          <a:bodyPr/>
          <a:lstStyle/>
          <a:p>
            <a:pPr algn="l"/>
            <a:r>
              <a:rPr lang="et-EE" dirty="0" smtClean="0">
                <a:latin typeface="+mn-lt"/>
              </a:rPr>
              <a:t>Süsteemi dimensioneerimine (olemasolev hoone)</a:t>
            </a:r>
            <a:endParaRPr lang="et-EE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9" y="5995885"/>
            <a:ext cx="2001012" cy="6978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9460" y="4108049"/>
            <a:ext cx="760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/>
              <a:t>Uutes hoonetes dimensioneerimine lähtuvalt projekteeritavast energiakulust!</a:t>
            </a:r>
            <a:endParaRPr lang="et-E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9460" y="1754372"/>
            <a:ext cx="91598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Lihtne rusikareegel olemasolevale (elu)hoonele:</a:t>
            </a:r>
          </a:p>
          <a:p>
            <a:endParaRPr lang="et-EE" dirty="0"/>
          </a:p>
          <a:p>
            <a:r>
              <a:rPr lang="et-EE" dirty="0" smtClean="0"/>
              <a:t>Niipalju kui hoones tarbitakse aasta jooksul elektrit (kWh) peaks optimaalselt </a:t>
            </a:r>
            <a:r>
              <a:rPr lang="et-EE" dirty="0" err="1" smtClean="0"/>
              <a:t>dimensioneeritud</a:t>
            </a:r>
            <a:r>
              <a:rPr lang="et-EE" dirty="0" smtClean="0"/>
              <a:t> </a:t>
            </a:r>
          </a:p>
          <a:p>
            <a:r>
              <a:rPr lang="et-EE" dirty="0" smtClean="0"/>
              <a:t>päikeseelektrijaam ka aastas elektrit tootma.</a:t>
            </a:r>
          </a:p>
          <a:p>
            <a:endParaRPr lang="et-EE" dirty="0"/>
          </a:p>
          <a:p>
            <a:r>
              <a:rPr lang="et-EE" dirty="0" smtClean="0"/>
              <a:t>Tarbimine </a:t>
            </a:r>
            <a:r>
              <a:rPr lang="et-EE" b="1" dirty="0" smtClean="0"/>
              <a:t>5 000 kWh/a </a:t>
            </a:r>
            <a:r>
              <a:rPr lang="et-EE" dirty="0" smtClean="0"/>
              <a:t>-&gt; optimaalne päikeseelektrijaam </a:t>
            </a:r>
            <a:r>
              <a:rPr lang="et-EE" b="1" dirty="0" smtClean="0"/>
              <a:t>5-6 kW</a:t>
            </a:r>
          </a:p>
          <a:p>
            <a:r>
              <a:rPr lang="et-EE" dirty="0" smtClean="0"/>
              <a:t>Tarbimine </a:t>
            </a:r>
            <a:r>
              <a:rPr lang="et-EE" b="1" dirty="0" smtClean="0"/>
              <a:t>10 000 kWh/a </a:t>
            </a:r>
            <a:r>
              <a:rPr lang="et-EE" dirty="0" smtClean="0"/>
              <a:t>-&gt; optimaalne päikeseelektrijaam </a:t>
            </a:r>
            <a:r>
              <a:rPr lang="et-EE" b="1" dirty="0" smtClean="0"/>
              <a:t>10-12 kW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19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78829" y="450057"/>
            <a:ext cx="8747125" cy="485775"/>
          </a:xfrm>
        </p:spPr>
        <p:txBody>
          <a:bodyPr>
            <a:normAutofit fontScale="90000"/>
          </a:bodyPr>
          <a:lstStyle/>
          <a:p>
            <a:pPr algn="l"/>
            <a:r>
              <a:rPr lang="et-EE" altLang="et-EE" b="1" dirty="0" smtClean="0">
                <a:latin typeface="Calibri" panose="020F0502020204030204" pitchFamily="34" charset="0"/>
              </a:rPr>
              <a:t>PV-paigalduste investeering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741488" y="908720"/>
          <a:ext cx="8674992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Brace 2"/>
          <p:cNvSpPr/>
          <p:nvPr/>
        </p:nvSpPr>
        <p:spPr>
          <a:xfrm rot="5400000">
            <a:off x="4530726" y="1071563"/>
            <a:ext cx="863600" cy="6442075"/>
          </a:xfrm>
          <a:prstGeom prst="rightBrace">
            <a:avLst>
              <a:gd name="adj1" fmla="val 94105"/>
              <a:gd name="adj2" fmla="val 50466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chemeClr val="tx2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50344" y="4862850"/>
            <a:ext cx="3816424" cy="1884222"/>
            <a:chOff x="2209213" y="1192864"/>
            <a:chExt cx="2051931" cy="1590486"/>
          </a:xfrm>
          <a:solidFill>
            <a:srgbClr val="92D050"/>
          </a:solidFill>
        </p:grpSpPr>
        <p:sp>
          <p:nvSpPr>
            <p:cNvPr id="18" name="Rounded Rectangle 17"/>
            <p:cNvSpPr/>
            <p:nvPr/>
          </p:nvSpPr>
          <p:spPr>
            <a:xfrm>
              <a:off x="2209213" y="1192864"/>
              <a:ext cx="2051931" cy="159048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283540" y="1341836"/>
              <a:ext cx="1896649" cy="14352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>
                  <a:solidFill>
                    <a:srgbClr val="006666"/>
                  </a:solidFill>
                </a:rPr>
                <a:t>VÕIMSUS LÄHTUVALT TARBIMISEST JA PAIGALDUSVÕIMALUSEST</a:t>
              </a:r>
            </a:p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>
                  <a:solidFill>
                    <a:srgbClr val="006666"/>
                  </a:solidFill>
                </a:rPr>
                <a:t>IRR: </a:t>
              </a:r>
              <a:r>
                <a:rPr lang="et-EE" sz="1900" b="1" dirty="0" smtClean="0">
                  <a:solidFill>
                    <a:srgbClr val="006666"/>
                  </a:solidFill>
                </a:rPr>
                <a:t>6 </a:t>
              </a:r>
              <a:r>
                <a:rPr lang="et-EE" sz="1900" b="1" dirty="0">
                  <a:solidFill>
                    <a:srgbClr val="006666"/>
                  </a:solidFill>
                </a:rPr>
                <a:t>... </a:t>
              </a:r>
              <a:r>
                <a:rPr lang="et-EE" sz="1900" b="1" dirty="0" smtClean="0">
                  <a:solidFill>
                    <a:srgbClr val="006666"/>
                  </a:solidFill>
                </a:rPr>
                <a:t>12%</a:t>
              </a:r>
            </a:p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 smtClean="0">
                  <a:solidFill>
                    <a:srgbClr val="006666"/>
                  </a:solidFill>
                </a:rPr>
                <a:t>Tasuvusaeg 8 ... 12 a.</a:t>
              </a:r>
              <a:endParaRPr lang="et-EE" sz="1900" b="1" dirty="0">
                <a:solidFill>
                  <a:srgbClr val="006666"/>
                </a:solidFill>
              </a:endParaRPr>
            </a:p>
          </p:txBody>
        </p:sp>
      </p:grpSp>
      <p:sp>
        <p:nvSpPr>
          <p:cNvPr id="20" name="Right Brace 19"/>
          <p:cNvSpPr/>
          <p:nvPr/>
        </p:nvSpPr>
        <p:spPr>
          <a:xfrm rot="5400000">
            <a:off x="8972550" y="3279775"/>
            <a:ext cx="863600" cy="2025650"/>
          </a:xfrm>
          <a:prstGeom prst="rightBrace">
            <a:avLst>
              <a:gd name="adj1" fmla="val 30178"/>
              <a:gd name="adj2" fmla="val 50466"/>
            </a:avLst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chemeClr val="tx2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117478" y="4860402"/>
            <a:ext cx="2573744" cy="1590486"/>
            <a:chOff x="2209213" y="1192864"/>
            <a:chExt cx="2051931" cy="1590486"/>
          </a:xfrm>
          <a:solidFill>
            <a:srgbClr val="00B0F0"/>
          </a:solidFill>
        </p:grpSpPr>
        <p:sp>
          <p:nvSpPr>
            <p:cNvPr id="22" name="Rounded Rectangle 21"/>
            <p:cNvSpPr/>
            <p:nvPr/>
          </p:nvSpPr>
          <p:spPr>
            <a:xfrm>
              <a:off x="2209213" y="1192864"/>
              <a:ext cx="2051931" cy="159048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2286854" y="1270505"/>
              <a:ext cx="1896649" cy="14352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MÜÜK NPS BÖRSIL</a:t>
              </a:r>
            </a:p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IRR: 5</a:t>
              </a:r>
              <a:r>
                <a:rPr lang="et-EE" sz="1900" b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t-EE" sz="1900" b="1" dirty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... 8</a:t>
              </a:r>
              <a:r>
                <a:rPr lang="et-EE" sz="1900" b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%</a:t>
              </a:r>
            </a:p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t-EE" sz="1900" b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</a:rPr>
                <a:t>Tasuvusaeg 10 ... 12 a.</a:t>
              </a:r>
              <a:endParaRPr lang="et-EE" sz="1900" b="1" dirty="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992313" y="1638301"/>
            <a:ext cx="1511300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dirty="0" smtClean="0">
                <a:solidFill>
                  <a:schemeClr val="tx1"/>
                </a:solidFill>
              </a:rPr>
              <a:t>~ 1€</a:t>
            </a:r>
            <a:r>
              <a:rPr lang="et-EE" dirty="0">
                <a:solidFill>
                  <a:schemeClr val="tx1"/>
                </a:solidFill>
              </a:rPr>
              <a:t>/W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51314" y="1625600"/>
            <a:ext cx="1614487" cy="369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dirty="0" smtClean="0">
                <a:solidFill>
                  <a:schemeClr val="tx1"/>
                </a:solidFill>
              </a:rPr>
              <a:t>0,8 </a:t>
            </a:r>
            <a:r>
              <a:rPr lang="et-EE" dirty="0">
                <a:solidFill>
                  <a:schemeClr val="tx1"/>
                </a:solidFill>
              </a:rPr>
              <a:t>– </a:t>
            </a:r>
            <a:r>
              <a:rPr lang="et-EE" dirty="0" smtClean="0">
                <a:solidFill>
                  <a:schemeClr val="tx1"/>
                </a:solidFill>
              </a:rPr>
              <a:t>1 </a:t>
            </a:r>
            <a:r>
              <a:rPr lang="et-EE" dirty="0">
                <a:solidFill>
                  <a:schemeClr val="tx1"/>
                </a:solidFill>
              </a:rPr>
              <a:t>€/W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64424" y="1625600"/>
            <a:ext cx="1736725" cy="369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t-EE" dirty="0" smtClean="0">
                <a:solidFill>
                  <a:schemeClr val="tx1"/>
                </a:solidFill>
              </a:rPr>
              <a:t>0,6 </a:t>
            </a:r>
            <a:r>
              <a:rPr lang="et-EE" dirty="0">
                <a:solidFill>
                  <a:schemeClr val="tx1"/>
                </a:solidFill>
              </a:rPr>
              <a:t>– </a:t>
            </a:r>
            <a:r>
              <a:rPr lang="et-EE" dirty="0" smtClean="0">
                <a:solidFill>
                  <a:schemeClr val="tx1"/>
                </a:solidFill>
              </a:rPr>
              <a:t>0,7€</a:t>
            </a:r>
            <a:r>
              <a:rPr lang="et-EE" dirty="0">
                <a:solidFill>
                  <a:schemeClr val="tx1"/>
                </a:solidFill>
              </a:rPr>
              <a:t>/W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9" y="5995885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6165" y="294343"/>
            <a:ext cx="7429500" cy="385762"/>
          </a:xfrm>
        </p:spPr>
        <p:txBody>
          <a:bodyPr>
            <a:noAutofit/>
          </a:bodyPr>
          <a:lstStyle/>
          <a:p>
            <a:r>
              <a:rPr lang="et-EE" altLang="et-EE" sz="3200" dirty="0">
                <a:latin typeface="Calibri" panose="020F0502020204030204" pitchFamily="34" charset="0"/>
              </a:rPr>
              <a:t>PV paigaldise investeering komponentidena</a:t>
            </a:r>
          </a:p>
        </p:txBody>
      </p:sp>
      <p:graphicFrame>
        <p:nvGraphicFramePr>
          <p:cNvPr id="9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941193"/>
              </p:ext>
            </p:extLst>
          </p:nvPr>
        </p:nvGraphicFramePr>
        <p:xfrm>
          <a:off x="3213546" y="1131748"/>
          <a:ext cx="2549525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Chart" r:id="rId3" imgW="2554445" imgH="4804064" progId="Excel.Chart.8">
                  <p:embed/>
                </p:oleObj>
              </mc:Choice>
              <mc:Fallback>
                <p:oleObj name="Chart" r:id="rId3" imgW="2554445" imgH="48040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3546" y="1131748"/>
                        <a:ext cx="2549525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68005"/>
              </p:ext>
            </p:extLst>
          </p:nvPr>
        </p:nvGraphicFramePr>
        <p:xfrm>
          <a:off x="7822059" y="1938197"/>
          <a:ext cx="2644775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Chart" r:id="rId5" imgW="2651990" imgH="4176122" progId="Excel.Chart.8">
                  <p:embed/>
                </p:oleObj>
              </mc:Choice>
              <mc:Fallback>
                <p:oleObj name="Chart" r:id="rId5" imgW="2651990" imgH="417612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2059" y="1938197"/>
                        <a:ext cx="2644775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Brace 10"/>
          <p:cNvSpPr/>
          <p:nvPr/>
        </p:nvSpPr>
        <p:spPr>
          <a:xfrm>
            <a:off x="5136009" y="1903273"/>
            <a:ext cx="288925" cy="949325"/>
          </a:xfrm>
          <a:prstGeom prst="rightBrace">
            <a:avLst>
              <a:gd name="adj1" fmla="val 41750"/>
              <a:gd name="adj2" fmla="val 51014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12" name="Right Brace 11"/>
          <p:cNvSpPr/>
          <p:nvPr/>
        </p:nvSpPr>
        <p:spPr>
          <a:xfrm flipH="1">
            <a:off x="8520558" y="2420798"/>
            <a:ext cx="431800" cy="1728787"/>
          </a:xfrm>
          <a:prstGeom prst="rightBrace">
            <a:avLst>
              <a:gd name="adj1" fmla="val 41750"/>
              <a:gd name="adj2" fmla="val 51014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cxnSp>
        <p:nvCxnSpPr>
          <p:cNvPr id="13" name="Straight Connector 12"/>
          <p:cNvCxnSpPr/>
          <p:nvPr/>
        </p:nvCxnSpPr>
        <p:spPr>
          <a:xfrm>
            <a:off x="5640833" y="2420797"/>
            <a:ext cx="2735262" cy="8636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9" y="5995885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2117" y="422250"/>
            <a:ext cx="61722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b="1" dirty="0" smtClean="0"/>
              <a:t>Investeering = rahavood:</a:t>
            </a:r>
            <a:endParaRPr lang="et-E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117" y="1278054"/>
            <a:ext cx="75533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Süsteemi rajamiseks tehtud investeeringu katmine rahavooga, mis koosneb kahest komponendist</a:t>
            </a:r>
            <a:r>
              <a:rPr lang="et-EE" dirty="0" smtClean="0"/>
              <a:t>:</a:t>
            </a:r>
          </a:p>
          <a:p>
            <a:endParaRPr lang="et-EE" dirty="0"/>
          </a:p>
          <a:p>
            <a:r>
              <a:rPr lang="et-EE" b="1" dirty="0" smtClean="0">
                <a:solidFill>
                  <a:srgbClr val="00B050"/>
                </a:solidFill>
              </a:rPr>
              <a:t>POSITIIVNE RAHAVOOG:</a:t>
            </a:r>
            <a:endParaRPr lang="et-EE" b="1" dirty="0">
              <a:solidFill>
                <a:srgbClr val="00B050"/>
              </a:solidFill>
            </a:endParaRPr>
          </a:p>
          <a:p>
            <a:endParaRPr lang="et-EE" dirty="0"/>
          </a:p>
          <a:p>
            <a:pPr marL="342900" indent="-342900">
              <a:buAutoNum type="arabicPeriod"/>
            </a:pPr>
            <a:r>
              <a:rPr lang="et-EE" b="1" dirty="0">
                <a:solidFill>
                  <a:srgbClr val="00B050"/>
                </a:solidFill>
              </a:rPr>
              <a:t>SÄÄSTURAHAVOOG</a:t>
            </a:r>
            <a:r>
              <a:rPr lang="et-EE" dirty="0"/>
              <a:t> – võrgust ostmata jäänud elektrienergia hind koos ülekandetasude ja riiklike maksudega </a:t>
            </a:r>
            <a:r>
              <a:rPr lang="et-EE" dirty="0" smtClean="0"/>
              <a:t>(kaetakse </a:t>
            </a:r>
            <a:r>
              <a:rPr lang="et-EE" dirty="0"/>
              <a:t>toodetava elektri tarbimisega kohapeal, samavõrra võrgust vähem elektrit </a:t>
            </a:r>
            <a:r>
              <a:rPr lang="et-EE" dirty="0" smtClean="0"/>
              <a:t>ostes)</a:t>
            </a:r>
            <a:endParaRPr lang="et-EE" dirty="0"/>
          </a:p>
          <a:p>
            <a:pPr marL="342900" indent="-342900">
              <a:buAutoNum type="arabicPeriod"/>
            </a:pPr>
            <a:endParaRPr lang="et-EE" dirty="0"/>
          </a:p>
          <a:p>
            <a:pPr marL="342900" indent="-342900">
              <a:buAutoNum type="arabicPeriod"/>
            </a:pPr>
            <a:r>
              <a:rPr lang="et-EE" b="1" dirty="0">
                <a:solidFill>
                  <a:srgbClr val="00B050"/>
                </a:solidFill>
              </a:rPr>
              <a:t>ELEKTRIMÜÜGI RAHAVOOG </a:t>
            </a:r>
            <a:r>
              <a:rPr lang="et-EE" dirty="0"/>
              <a:t>– kohapealsest tarbimisest ülejääva elektri müügist saadav tulu, millele lisandub 12a. jooksul taastuvenergia </a:t>
            </a:r>
            <a:r>
              <a:rPr lang="et-EE" dirty="0" smtClean="0"/>
              <a:t>toetus</a:t>
            </a:r>
          </a:p>
          <a:p>
            <a:pPr marL="342900" indent="-342900">
              <a:buAutoNum type="arabicPeriod"/>
            </a:pPr>
            <a:endParaRPr lang="et-EE" dirty="0"/>
          </a:p>
          <a:p>
            <a:r>
              <a:rPr lang="et-EE" b="1" dirty="0" smtClean="0">
                <a:solidFill>
                  <a:srgbClr val="FF0000"/>
                </a:solidFill>
              </a:rPr>
              <a:t>NEGATIIVNE RAHAVOOG:</a:t>
            </a:r>
          </a:p>
          <a:p>
            <a:endParaRPr lang="et-EE" dirty="0"/>
          </a:p>
          <a:p>
            <a:pPr marL="342900" indent="-342900">
              <a:buAutoNum type="arabicPeriod"/>
            </a:pPr>
            <a:r>
              <a:rPr lang="et-EE" b="1" dirty="0" smtClean="0">
                <a:solidFill>
                  <a:srgbClr val="FF0000"/>
                </a:solidFill>
              </a:rPr>
              <a:t>SÜSTEEMI HOOLDUSKULU </a:t>
            </a:r>
            <a:r>
              <a:rPr lang="et-EE" b="1" dirty="0" smtClean="0"/>
              <a:t>– </a:t>
            </a:r>
            <a:r>
              <a:rPr lang="et-EE" dirty="0" smtClean="0"/>
              <a:t>0,5% alginvesteeringust aastas (diskonteeritud inflatsiooniga)</a:t>
            </a:r>
            <a:endParaRPr lang="et-EE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t-EE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t-EE" b="1" dirty="0" smtClean="0">
                <a:solidFill>
                  <a:srgbClr val="FF0000"/>
                </a:solidFill>
              </a:rPr>
              <a:t>INTRESSIKULU</a:t>
            </a:r>
            <a:r>
              <a:rPr lang="et-EE" dirty="0"/>
              <a:t> </a:t>
            </a:r>
            <a:r>
              <a:rPr lang="et-EE" dirty="0" smtClean="0"/>
              <a:t>– sõltub lepingust (5 ... 10%)</a:t>
            </a:r>
            <a:endParaRPr lang="et-EE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96" y="199116"/>
            <a:ext cx="2001012" cy="697828"/>
          </a:xfrm>
          <a:prstGeom prst="rect">
            <a:avLst/>
          </a:prstGeom>
        </p:spPr>
      </p:pic>
      <p:pic>
        <p:nvPicPr>
          <p:cNvPr id="5122" name="Picture 2" descr="Pildiotsingu investment cashflow tulem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 bwMode="auto">
          <a:xfrm>
            <a:off x="7863840" y="1278053"/>
            <a:ext cx="4029133" cy="27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32875" y="2478024"/>
            <a:ext cx="5852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sz="1600" dirty="0" smtClean="0"/>
              <a:t>raha</a:t>
            </a:r>
            <a:endParaRPr lang="et-EE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335611" y="2647301"/>
            <a:ext cx="5852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sz="1600" dirty="0" smtClean="0"/>
              <a:t>aeg</a:t>
            </a:r>
            <a:endParaRPr lang="et-EE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652338" y="2646134"/>
            <a:ext cx="655419" cy="1368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52338" y="4056771"/>
            <a:ext cx="15332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sz="1600" dirty="0" smtClean="0"/>
              <a:t>tasuvuspunkt</a:t>
            </a:r>
            <a:endParaRPr lang="et-EE" sz="1600" dirty="0"/>
          </a:p>
        </p:txBody>
      </p:sp>
      <p:sp>
        <p:nvSpPr>
          <p:cNvPr id="10" name="Freeform 9"/>
          <p:cNvSpPr/>
          <p:nvPr/>
        </p:nvSpPr>
        <p:spPr>
          <a:xfrm>
            <a:off x="10719592" y="1417849"/>
            <a:ext cx="594360" cy="1170432"/>
          </a:xfrm>
          <a:custGeom>
            <a:avLst/>
            <a:gdLst>
              <a:gd name="connsiteX0" fmla="*/ 0 w 594360"/>
              <a:gd name="connsiteY0" fmla="*/ 1170432 h 1170432"/>
              <a:gd name="connsiteX1" fmla="*/ 576072 w 594360"/>
              <a:gd name="connsiteY1" fmla="*/ 0 h 1170432"/>
              <a:gd name="connsiteX2" fmla="*/ 594360 w 594360"/>
              <a:gd name="connsiteY2" fmla="*/ 1152144 h 1170432"/>
              <a:gd name="connsiteX3" fmla="*/ 0 w 594360"/>
              <a:gd name="connsiteY3" fmla="*/ 1170432 h 117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1170432">
                <a:moveTo>
                  <a:pt x="0" y="1170432"/>
                </a:moveTo>
                <a:lnTo>
                  <a:pt x="576072" y="0"/>
                </a:lnTo>
                <a:lnTo>
                  <a:pt x="594360" y="1152144"/>
                </a:lnTo>
                <a:lnTo>
                  <a:pt x="0" y="1170432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TextBox 13"/>
          <p:cNvSpPr txBox="1"/>
          <p:nvPr/>
        </p:nvSpPr>
        <p:spPr>
          <a:xfrm>
            <a:off x="11335611" y="1547179"/>
            <a:ext cx="8563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sz="1600" dirty="0" smtClean="0"/>
              <a:t>Intress e. </a:t>
            </a:r>
          </a:p>
          <a:p>
            <a:r>
              <a:rPr lang="et-EE" sz="1600" dirty="0" smtClean="0"/>
              <a:t>kasum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2496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61409" y="108724"/>
            <a:ext cx="11072505" cy="902173"/>
          </a:xfrm>
        </p:spPr>
        <p:txBody>
          <a:bodyPr/>
          <a:lstStyle/>
          <a:p>
            <a:pPr algn="l"/>
            <a:r>
              <a:rPr lang="et-EE" dirty="0" smtClean="0"/>
              <a:t>Säästurahavoog + müügirahavoog</a:t>
            </a:r>
            <a:endParaRPr lang="en-US" dirty="0"/>
          </a:p>
        </p:txBody>
      </p:sp>
      <p:sp>
        <p:nvSpPr>
          <p:cNvPr id="4" name="Paremnool 3"/>
          <p:cNvSpPr/>
          <p:nvPr/>
        </p:nvSpPr>
        <p:spPr>
          <a:xfrm>
            <a:off x="2182483" y="4615133"/>
            <a:ext cx="7487728" cy="1578634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t-EE" dirty="0" smtClean="0">
                <a:solidFill>
                  <a:schemeClr val="bg1"/>
                </a:solidFill>
              </a:rPr>
              <a:t>Elekter </a:t>
            </a:r>
            <a:r>
              <a:rPr lang="et-EE" dirty="0" err="1" smtClean="0">
                <a:solidFill>
                  <a:schemeClr val="bg1"/>
                </a:solidFill>
              </a:rPr>
              <a:t>üldvõrgust</a:t>
            </a:r>
            <a:endParaRPr lang="et-EE" dirty="0" smtClean="0">
              <a:solidFill>
                <a:schemeClr val="bg1"/>
              </a:solidFill>
            </a:endParaRPr>
          </a:p>
        </p:txBody>
      </p:sp>
      <p:pic>
        <p:nvPicPr>
          <p:cNvPr id="2054" name="Picture 6" descr="http://static1.squarespace.com/static/53769ce0e4b08ebb6e297ef8/t/53a9bdd3e4b0643d841b9fd4/1403633181072/Power+Lines+no+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172" y="4256230"/>
            <a:ext cx="2659814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Rühm 12"/>
          <p:cNvGrpSpPr/>
          <p:nvPr/>
        </p:nvGrpSpPr>
        <p:grpSpPr>
          <a:xfrm>
            <a:off x="2446753" y="1632469"/>
            <a:ext cx="6736454" cy="3952777"/>
            <a:chOff x="2446753" y="1632469"/>
            <a:chExt cx="6736454" cy="3952777"/>
          </a:xfrm>
        </p:grpSpPr>
        <p:sp>
          <p:nvSpPr>
            <p:cNvPr id="8" name="Paremnool 7"/>
            <p:cNvSpPr/>
            <p:nvPr/>
          </p:nvSpPr>
          <p:spPr>
            <a:xfrm rot="5400000">
              <a:off x="5050571" y="3838899"/>
              <a:ext cx="1494182" cy="834662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http://www.tessolarwater.com/image/TESZeus%20PV-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530" y="1632469"/>
              <a:ext cx="1871633" cy="184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aremnool 10"/>
            <p:cNvSpPr/>
            <p:nvPr/>
          </p:nvSpPr>
          <p:spPr>
            <a:xfrm>
              <a:off x="5814980" y="4878025"/>
              <a:ext cx="3368227" cy="51312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emnool 11"/>
            <p:cNvSpPr/>
            <p:nvPr/>
          </p:nvSpPr>
          <p:spPr>
            <a:xfrm rot="10800000">
              <a:off x="2446753" y="4809227"/>
              <a:ext cx="3368227" cy="77601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73061" y="3738666"/>
              <a:ext cx="2423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dirty="0" smtClean="0"/>
                <a:t>Toodetav energia 100%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30782" y="5035118"/>
              <a:ext cx="2534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dirty="0" smtClean="0">
                  <a:solidFill>
                    <a:schemeClr val="bg1"/>
                  </a:solidFill>
                </a:rPr>
                <a:t>Elekter </a:t>
              </a:r>
              <a:r>
                <a:rPr lang="et-EE" dirty="0" err="1" smtClean="0">
                  <a:solidFill>
                    <a:schemeClr val="bg1"/>
                  </a:solidFill>
                </a:rPr>
                <a:t>üldvõrku</a:t>
              </a:r>
              <a:r>
                <a:rPr lang="et-EE" dirty="0" smtClean="0">
                  <a:solidFill>
                    <a:schemeClr val="bg1"/>
                  </a:solidFill>
                </a:rPr>
                <a:t> 60-80%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01137" y="4949922"/>
              <a:ext cx="3075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dirty="0" smtClean="0">
                  <a:solidFill>
                    <a:schemeClr val="bg1"/>
                  </a:solidFill>
                </a:rPr>
                <a:t>Kohapealne tarbimine 20-40%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8" name="Picture 10" descr="http://www.yume.com/blog/wp-content/uploads/2013/10/Household-Target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933" y="4512024"/>
            <a:ext cx="2456572" cy="20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2279" y="1734962"/>
            <a:ext cx="339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Võrku müüdava elektri väärtus:</a:t>
            </a:r>
          </a:p>
          <a:p>
            <a:endParaRPr lang="et-EE" dirty="0"/>
          </a:p>
          <a:p>
            <a:r>
              <a:rPr lang="et-EE" b="1" dirty="0" smtClean="0"/>
              <a:t>NPS elektribörsi </a:t>
            </a:r>
            <a:r>
              <a:rPr lang="et-EE" b="1" dirty="0" err="1" smtClean="0"/>
              <a:t>spot</a:t>
            </a:r>
            <a:r>
              <a:rPr lang="et-EE" b="1" dirty="0" smtClean="0"/>
              <a:t> hind + TE-toetus (12 aastat)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496866" y="1735394"/>
            <a:ext cx="3390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Kohapeal tarbitava toodangu väärtus:</a:t>
            </a:r>
          </a:p>
          <a:p>
            <a:endParaRPr lang="et-EE" dirty="0"/>
          </a:p>
          <a:p>
            <a:r>
              <a:rPr lang="et-EE" b="1" dirty="0" smtClean="0"/>
              <a:t>Võrgust ostetava elektri hind koos kõigi tasude ja maksudega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87178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8"/>
          <a:srcRect l="12830" t="18113" r="13798" b="13876"/>
          <a:stretch/>
        </p:blipFill>
        <p:spPr>
          <a:xfrm>
            <a:off x="4622574" y="1872119"/>
            <a:ext cx="7657263" cy="3992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8112" y="197727"/>
            <a:ext cx="9582787" cy="6876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200" b="1" dirty="0" smtClean="0">
                <a:solidFill>
                  <a:schemeClr val="tx1"/>
                </a:solidFill>
                <a:latin typeface="+mn-lt"/>
              </a:rPr>
              <a:t>Päikeseelektri tootmise omahind vs. </a:t>
            </a:r>
            <a:r>
              <a:rPr lang="et-EE" sz="3200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t-EE" sz="3200" b="1" dirty="0" smtClean="0">
                <a:solidFill>
                  <a:schemeClr val="tx1"/>
                </a:solidFill>
                <a:latin typeface="+mn-lt"/>
              </a:rPr>
              <a:t>lekter võrgust </a:t>
            </a:r>
            <a:endParaRPr lang="et-EE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77" y="143433"/>
            <a:ext cx="2001012" cy="697828"/>
          </a:xfrm>
          <a:prstGeom prst="rect">
            <a:avLst/>
          </a:prstGeom>
        </p:spPr>
      </p:pic>
      <p:cxnSp>
        <p:nvCxnSpPr>
          <p:cNvPr id="6" name="Sirgkonnektor 5"/>
          <p:cNvCxnSpPr/>
          <p:nvPr/>
        </p:nvCxnSpPr>
        <p:spPr>
          <a:xfrm flipV="1">
            <a:off x="10470038" y="4170864"/>
            <a:ext cx="1280160" cy="160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54"/>
          <p:cNvGraphicFramePr>
            <a:graphicFrameLocks/>
          </p:cNvGraphicFramePr>
          <p:nvPr>
            <p:custDataLst>
              <p:tags r:id="rId1"/>
            </p:custDataLst>
            <p:extLst/>
          </p:nvPr>
        </p:nvGraphicFramePr>
        <p:xfrm>
          <a:off x="1123262" y="495022"/>
          <a:ext cx="3135052" cy="563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596796" y="1287835"/>
            <a:ext cx="608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>
                <a:solidFill>
                  <a:srgbClr val="FF0000"/>
                </a:solidFill>
              </a:rPr>
              <a:t>Päikeseelektri tootmise OMAHIND täna ca. 0,05 … 0,07 €/kWh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4" name="Rühm 43"/>
          <p:cNvGrpSpPr/>
          <p:nvPr/>
        </p:nvGrpSpPr>
        <p:grpSpPr>
          <a:xfrm>
            <a:off x="273033" y="756339"/>
            <a:ext cx="3819902" cy="5807465"/>
            <a:chOff x="261865" y="816988"/>
            <a:chExt cx="3819902" cy="5807465"/>
          </a:xfrm>
        </p:grpSpPr>
        <p:cxnSp>
          <p:nvCxnSpPr>
            <p:cNvPr id="40" name="Straight Connector 56"/>
            <p:cNvCxnSpPr/>
            <p:nvPr>
              <p:custDataLst>
                <p:tags r:id="rId4"/>
              </p:custDataLst>
            </p:nvPr>
          </p:nvCxnSpPr>
          <p:spPr bwMode="auto">
            <a:xfrm flipH="1">
              <a:off x="3723164" y="816988"/>
              <a:ext cx="4917" cy="274029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5"/>
            <p:cNvCxnSpPr/>
            <p:nvPr>
              <p:custDataLst>
                <p:tags r:id="rId5"/>
              </p:custDataLst>
            </p:nvPr>
          </p:nvCxnSpPr>
          <p:spPr bwMode="auto">
            <a:xfrm flipV="1">
              <a:off x="1711204" y="817422"/>
              <a:ext cx="4917" cy="20207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6"/>
            <p:cNvCxnSpPr/>
            <p:nvPr>
              <p:custDataLst>
                <p:tags r:id="rId6"/>
              </p:custDataLst>
            </p:nvPr>
          </p:nvCxnSpPr>
          <p:spPr bwMode="auto">
            <a:xfrm>
              <a:off x="2720879" y="816988"/>
              <a:ext cx="4892" cy="64760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7"/>
            <p:cNvCxnSpPr/>
            <p:nvPr>
              <p:custDataLst>
                <p:tags r:id="rId7"/>
              </p:custDataLst>
            </p:nvPr>
          </p:nvCxnSpPr>
          <p:spPr bwMode="auto">
            <a:xfrm>
              <a:off x="1711204" y="821491"/>
              <a:ext cx="201196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58"/>
            <p:cNvSpPr/>
            <p:nvPr>
              <p:custDataLst>
                <p:tags r:id="rId8"/>
              </p:custDataLst>
            </p:nvPr>
          </p:nvSpPr>
          <p:spPr bwMode="auto">
            <a:xfrm>
              <a:off x="1412758" y="6188000"/>
              <a:ext cx="652170" cy="4254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tx1"/>
                  </a:solidFill>
                  <a:sym typeface="+mn-lt"/>
                </a:rPr>
                <a:t>ost võrgust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err="1" smtClean="0">
                  <a:solidFill>
                    <a:schemeClr val="tx1"/>
                  </a:solidFill>
                  <a:sym typeface="+mn-lt"/>
                </a:rPr>
                <a:t>€/kWh</a:t>
              </a:r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3" name="Rectangle 59"/>
            <p:cNvSpPr/>
            <p:nvPr>
              <p:custDataLst>
                <p:tags r:id="rId9"/>
              </p:custDataLst>
            </p:nvPr>
          </p:nvSpPr>
          <p:spPr bwMode="auto">
            <a:xfrm>
              <a:off x="2473359" y="6199003"/>
              <a:ext cx="504825" cy="4254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>
                  <a:solidFill>
                    <a:schemeClr val="tx1"/>
                  </a:solidFill>
                </a:rPr>
                <a:t>m</a:t>
              </a:r>
              <a:r>
                <a:rPr lang="et-EE" sz="1400" dirty="0" smtClean="0">
                  <a:solidFill>
                    <a:schemeClr val="tx1"/>
                  </a:solidFill>
                </a:rPr>
                <a:t>üük võrku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err="1" smtClean="0">
                  <a:solidFill>
                    <a:schemeClr val="tx1"/>
                  </a:solidFill>
                  <a:sym typeface="+mn-lt"/>
                </a:rPr>
                <a:t>€/kWh</a:t>
              </a:r>
              <a:endParaRPr lang="et-EE" sz="1400" dirty="0" smtClean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5" name="Rectangle 61"/>
            <p:cNvSpPr/>
            <p:nvPr>
              <p:custDataLst>
                <p:tags r:id="rId10"/>
              </p:custDataLst>
            </p:nvPr>
          </p:nvSpPr>
          <p:spPr bwMode="auto">
            <a:xfrm>
              <a:off x="261865" y="1266427"/>
              <a:ext cx="1058863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fld id="{B5FCC341-4C56-408D-B719-77DDD1B0BDD6}" type="datetime'''''''''T''E'' ''''t''a''''s''u/to''e''''t''''u''''s'''''''''">
                <a:rPr lang="en-US" sz="1400">
                  <a:solidFill>
                    <a:schemeClr val="tx1"/>
                  </a:solidFill>
                </a:rPr>
                <a:pPr algn="r">
                  <a:spcBef>
                    <a:spcPct val="0"/>
                  </a:spcBef>
                  <a:spcAft>
                    <a:spcPct val="0"/>
                  </a:spcAft>
                </a:pPr>
                <a:t>TE tasu/toetus</a:t>
              </a:fld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6" name="Rectangle 62"/>
            <p:cNvSpPr/>
            <p:nvPr>
              <p:custDataLst>
                <p:tags r:id="rId11"/>
              </p:custDataLst>
            </p:nvPr>
          </p:nvSpPr>
          <p:spPr bwMode="auto">
            <a:xfrm>
              <a:off x="904492" y="857868"/>
              <a:ext cx="449263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7" name="Rectangle 63"/>
            <p:cNvSpPr/>
            <p:nvPr>
              <p:custDataLst>
                <p:tags r:id="rId12"/>
              </p:custDataLst>
            </p:nvPr>
          </p:nvSpPr>
          <p:spPr bwMode="auto">
            <a:xfrm>
              <a:off x="568014" y="2642439"/>
              <a:ext cx="7239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fld id="{68284C1C-659A-4422-9272-3C2BEDEA0464}" type="datetime'''''''''''''v''''õ''r''''''''g''''''uta''''''''''''s''''''u'''">
                <a:rPr lang="en-US" sz="1400">
                  <a:solidFill>
                    <a:schemeClr val="tx1"/>
                  </a:solidFill>
                </a:rPr>
                <a:pPr algn="r">
                  <a:spcBef>
                    <a:spcPct val="0"/>
                  </a:spcBef>
                  <a:spcAft>
                    <a:spcPct val="0"/>
                  </a:spcAft>
                </a:pPr>
                <a:t>võrgutasu</a:t>
              </a:fld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8" name="Rectangle 64"/>
            <p:cNvSpPr/>
            <p:nvPr>
              <p:custDataLst>
                <p:tags r:id="rId13"/>
              </p:custDataLst>
            </p:nvPr>
          </p:nvSpPr>
          <p:spPr bwMode="auto">
            <a:xfrm>
              <a:off x="633030" y="3822631"/>
              <a:ext cx="720725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fld id="{8AE8EC54-6BF9-40CF-8990-0F06CD1CA440}" type="datetime'''''''m''''''''''a''''r''''''''''''gi''''''''''n''a''a''l'">
                <a:rPr lang="en-US" sz="1400">
                  <a:solidFill>
                    <a:schemeClr val="tx1"/>
                  </a:solidFill>
                </a:rPr>
                <a:pPr algn="r">
                  <a:spcBef>
                    <a:spcPct val="0"/>
                  </a:spcBef>
                  <a:spcAft>
                    <a:spcPct val="0"/>
                  </a:spcAft>
                </a:pPr>
                <a:t>marginaal</a:t>
              </a:fld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9" name="Rectangle 65"/>
            <p:cNvSpPr/>
            <p:nvPr>
              <p:custDataLst>
                <p:tags r:id="rId14"/>
              </p:custDataLst>
            </p:nvPr>
          </p:nvSpPr>
          <p:spPr bwMode="auto">
            <a:xfrm>
              <a:off x="758447" y="5177395"/>
              <a:ext cx="511175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fld id="{D50BA62C-3F37-4F17-A5CF-A1B4302ED557}" type="datetime'''''''''e''''''''''''l''''''''ek''t''''''''''''''''e''''''r'">
                <a:rPr lang="en-US" sz="1400">
                  <a:solidFill>
                    <a:schemeClr val="tx1"/>
                  </a:solidFill>
                </a:rPr>
                <a:pPr algn="r">
                  <a:spcBef>
                    <a:spcPct val="0"/>
                  </a:spcBef>
                  <a:spcAft>
                    <a:spcPct val="0"/>
                  </a:spcAft>
                </a:pPr>
                <a:t>elekter</a:t>
              </a:fld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0" name="Rectangle 66"/>
            <p:cNvSpPr/>
            <p:nvPr>
              <p:custDataLst>
                <p:tags r:id="rId15"/>
              </p:custDataLst>
            </p:nvPr>
          </p:nvSpPr>
          <p:spPr bwMode="gray">
            <a:xfrm>
              <a:off x="1482604" y="2642438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bg1"/>
                  </a:solidFill>
                </a:rPr>
                <a:t>0,05</a:t>
              </a:r>
              <a:endParaRPr lang="et-EE" sz="1400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21" name="Rectangle 67"/>
            <p:cNvSpPr/>
            <p:nvPr>
              <p:custDataLst>
                <p:tags r:id="rId16"/>
              </p:custDataLst>
            </p:nvPr>
          </p:nvSpPr>
          <p:spPr bwMode="gray">
            <a:xfrm>
              <a:off x="2473359" y="1454846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b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tx1"/>
                  </a:solidFill>
                </a:rPr>
                <a:t>0,1</a:t>
              </a:r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2" name="Rectangle 68"/>
            <p:cNvSpPr/>
            <p:nvPr>
              <p:custDataLst>
                <p:tags r:id="rId17"/>
              </p:custDataLst>
            </p:nvPr>
          </p:nvSpPr>
          <p:spPr bwMode="gray">
            <a:xfrm>
              <a:off x="1510243" y="3822632"/>
              <a:ext cx="457200" cy="212725"/>
            </a:xfrm>
            <a:prstGeom prst="rect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fld id="{0E16A9FD-83EB-42E3-923B-EA2323BEF7C8}" type="datetime'''''''0'''''''''',''''''''''''0''''''''0''2'''''''''">
                <a:rPr lang="en-US" sz="1400">
                  <a:solidFill>
                    <a:schemeClr val="tx1"/>
                  </a:solidFill>
                </a:rPr>
                <a:pPr algn="ctr">
                  <a:spcBef>
                    <a:spcPct val="0"/>
                  </a:spcBef>
                  <a:spcAft>
                    <a:spcPct val="0"/>
                  </a:spcAft>
                </a:pPr>
                <a:t>0,002</a:t>
              </a:fld>
              <a:endParaRPr lang="et-EE" sz="1400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3" name="Rectangle 69"/>
            <p:cNvSpPr/>
            <p:nvPr>
              <p:custDataLst>
                <p:tags r:id="rId18"/>
              </p:custDataLst>
            </p:nvPr>
          </p:nvSpPr>
          <p:spPr bwMode="gray">
            <a:xfrm>
              <a:off x="1487522" y="5177396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bg1"/>
                  </a:solidFill>
                </a:rPr>
                <a:t>0,05</a:t>
              </a:r>
              <a:endParaRPr lang="et-EE" sz="1400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24" name="Rectangle 70"/>
            <p:cNvSpPr/>
            <p:nvPr>
              <p:custDataLst>
                <p:tags r:id="rId19"/>
              </p:custDataLst>
            </p:nvPr>
          </p:nvSpPr>
          <p:spPr bwMode="gray">
            <a:xfrm>
              <a:off x="2507243" y="5177396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bg1"/>
                  </a:solidFill>
                </a:rPr>
                <a:t>0,05</a:t>
              </a:r>
            </a:p>
          </p:txBody>
        </p:sp>
        <p:sp>
          <p:nvSpPr>
            <p:cNvPr id="25" name="Rectangle 71"/>
            <p:cNvSpPr/>
            <p:nvPr>
              <p:custDataLst>
                <p:tags r:id="rId20"/>
              </p:custDataLst>
            </p:nvPr>
          </p:nvSpPr>
          <p:spPr bwMode="gray">
            <a:xfrm>
              <a:off x="1482604" y="1533150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fld id="{4DD3A17D-2C1B-4D6E-A449-1CBE44E789EF}" type="datetime'''''''''''''''''''''0'''''''''',''0''''''''''''''0''''4'">
                <a:rPr lang="en-US" sz="1400">
                  <a:solidFill>
                    <a:schemeClr val="bg1"/>
                  </a:solidFill>
                </a:rPr>
                <a:pPr algn="ctr">
                  <a:spcBef>
                    <a:spcPct val="0"/>
                  </a:spcBef>
                  <a:spcAft>
                    <a:spcPct val="0"/>
                  </a:spcAft>
                </a:pPr>
                <a:t>0,004</a:t>
              </a:fld>
              <a:endParaRPr lang="et-EE" sz="1400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26" name="Rectangle 72"/>
            <p:cNvSpPr/>
            <p:nvPr>
              <p:custDataLst>
                <p:tags r:id="rId21"/>
              </p:custDataLst>
            </p:nvPr>
          </p:nvSpPr>
          <p:spPr bwMode="gray">
            <a:xfrm>
              <a:off x="2496181" y="2642438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fld id="{812814CA-42E7-4309-BF0F-E4DF8E0AC59C}" type="datetime'''0'''',''''''''''''''0''''''''5''''4'''''''''''''''''''''''''">
                <a:rPr lang="en-US" sz="1400">
                  <a:solidFill>
                    <a:schemeClr val="bg1"/>
                  </a:solidFill>
                </a:rPr>
                <a:pPr algn="ctr">
                  <a:spcBef>
                    <a:spcPct val="0"/>
                  </a:spcBef>
                  <a:spcAft>
                    <a:spcPct val="0"/>
                  </a:spcAft>
                </a:pPr>
                <a:t>0,054</a:t>
              </a:fld>
              <a:endParaRPr lang="et-EE" sz="1400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30" name="Oval 76"/>
            <p:cNvSpPr/>
            <p:nvPr>
              <p:custDataLst>
                <p:tags r:id="rId22"/>
              </p:custDataLst>
            </p:nvPr>
          </p:nvSpPr>
          <p:spPr bwMode="auto">
            <a:xfrm>
              <a:off x="2466019" y="932811"/>
              <a:ext cx="517525" cy="31738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t-EE" sz="1400" b="1" dirty="0" smtClean="0">
                  <a:solidFill>
                    <a:schemeClr val="tx1"/>
                  </a:solidFill>
                </a:rPr>
                <a:t>-15%</a:t>
              </a:r>
              <a:endParaRPr lang="et-EE" sz="1400" b="1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1" name="Rectangle 2"/>
            <p:cNvSpPr/>
            <p:nvPr/>
          </p:nvSpPr>
          <p:spPr>
            <a:xfrm>
              <a:off x="688685" y="1498483"/>
              <a:ext cx="6374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fld id="{5DC16A9B-6F41-4436-AE41-E586FF1410AF}" type="datetime'ak''tsi''''i''''''''''''''''''''''s'''''''''''''''''''''''''''">
                <a:rPr lang="en-US" sz="1400"/>
                <a:pPr algn="r"/>
                <a:t>aktsiis</a:t>
              </a:fld>
              <a:endParaRPr lang="et-EE" dirty="0"/>
            </a:p>
          </p:txBody>
        </p:sp>
        <p:sp>
          <p:nvSpPr>
            <p:cNvPr id="32" name="Rectangle 80"/>
            <p:cNvSpPr/>
            <p:nvPr>
              <p:custDataLst>
                <p:tags r:id="rId23"/>
              </p:custDataLst>
            </p:nvPr>
          </p:nvSpPr>
          <p:spPr bwMode="gray">
            <a:xfrm>
              <a:off x="1496265" y="1285758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bg1"/>
                  </a:solidFill>
                </a:rPr>
                <a:t>0,0096</a:t>
              </a:r>
              <a:endParaRPr lang="et-EE" sz="1400" dirty="0">
                <a:solidFill>
                  <a:schemeClr val="bg1"/>
                </a:solidFill>
                <a:sym typeface="+mn-lt"/>
              </a:endParaRPr>
            </a:p>
          </p:txBody>
        </p:sp>
        <p:sp>
          <p:nvSpPr>
            <p:cNvPr id="34" name="Rectangle 70"/>
            <p:cNvSpPr/>
            <p:nvPr>
              <p:custDataLst>
                <p:tags r:id="rId24"/>
              </p:custDataLst>
            </p:nvPr>
          </p:nvSpPr>
          <p:spPr bwMode="gray">
            <a:xfrm>
              <a:off x="3477241" y="5171363"/>
              <a:ext cx="457200" cy="2127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5400" tIns="0" rIns="25400" bIns="0"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smtClean="0">
                  <a:solidFill>
                    <a:schemeClr val="bg1"/>
                  </a:solidFill>
                </a:rPr>
                <a:t>0,05</a:t>
              </a:r>
            </a:p>
          </p:txBody>
        </p:sp>
        <p:sp>
          <p:nvSpPr>
            <p:cNvPr id="35" name="Rectangle 59"/>
            <p:cNvSpPr/>
            <p:nvPr>
              <p:custDataLst>
                <p:tags r:id="rId25"/>
              </p:custDataLst>
            </p:nvPr>
          </p:nvSpPr>
          <p:spPr bwMode="auto">
            <a:xfrm>
              <a:off x="3233297" y="6199003"/>
              <a:ext cx="848470" cy="4254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>
                  <a:solidFill>
                    <a:schemeClr val="tx1"/>
                  </a:solidFill>
                </a:rPr>
                <a:t>t</a:t>
              </a:r>
              <a:r>
                <a:rPr lang="et-EE" sz="1400" dirty="0" smtClean="0">
                  <a:solidFill>
                    <a:schemeClr val="tx1"/>
                  </a:solidFill>
                </a:rPr>
                <a:t>ootmise omahind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t-EE" sz="1400" dirty="0" err="1" smtClean="0">
                  <a:solidFill>
                    <a:schemeClr val="tx1"/>
                  </a:solidFill>
                  <a:sym typeface="+mn-lt"/>
                </a:rPr>
                <a:t>€/kWh</a:t>
              </a:r>
              <a:endParaRPr lang="et-EE" sz="1400" dirty="0" smtClean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8" name="Oval 76"/>
            <p:cNvSpPr/>
            <p:nvPr>
              <p:custDataLst>
                <p:tags r:id="rId26"/>
              </p:custDataLst>
            </p:nvPr>
          </p:nvSpPr>
          <p:spPr bwMode="auto">
            <a:xfrm>
              <a:off x="3464402" y="1932906"/>
              <a:ext cx="517525" cy="3173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t-EE" sz="1400" b="1" dirty="0" smtClean="0">
                  <a:solidFill>
                    <a:srgbClr val="FF0000"/>
                  </a:solidFill>
                </a:rPr>
                <a:t>-58%</a:t>
              </a:r>
              <a:endParaRPr lang="et-EE" sz="1400" b="1" dirty="0">
                <a:solidFill>
                  <a:srgbClr val="FF0000"/>
                </a:solidFill>
                <a:sym typeface="+mn-lt"/>
              </a:endParaRPr>
            </a:p>
          </p:txBody>
        </p:sp>
      </p:grpSp>
      <p:sp>
        <p:nvSpPr>
          <p:cNvPr id="45" name="Rectangle 67"/>
          <p:cNvSpPr/>
          <p:nvPr>
            <p:custDataLst>
              <p:tags r:id="rId2"/>
            </p:custDataLst>
          </p:nvPr>
        </p:nvSpPr>
        <p:spPr bwMode="gray">
          <a:xfrm>
            <a:off x="1521739" y="903581"/>
            <a:ext cx="457200" cy="2127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400" tIns="0" rIns="25400" bIns="0" rtlCol="0" anchor="b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t-EE" sz="1400" dirty="0" smtClean="0">
                <a:solidFill>
                  <a:schemeClr val="tx1"/>
                </a:solidFill>
              </a:rPr>
              <a:t>0,12</a:t>
            </a:r>
            <a:endParaRPr lang="et-EE" sz="14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46" name="Rectangle 67"/>
          <p:cNvSpPr/>
          <p:nvPr>
            <p:custDataLst>
              <p:tags r:id="rId3"/>
            </p:custDataLst>
          </p:nvPr>
        </p:nvSpPr>
        <p:spPr bwMode="gray">
          <a:xfrm>
            <a:off x="3475570" y="3566675"/>
            <a:ext cx="457200" cy="2127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400" tIns="0" rIns="25400" bIns="0" rtlCol="0" anchor="b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t-EE" sz="1400" dirty="0" smtClean="0">
                <a:solidFill>
                  <a:schemeClr val="tx1"/>
                </a:solidFill>
              </a:rPr>
              <a:t>0,05</a:t>
            </a:r>
            <a:endParaRPr lang="et-EE" sz="1400" dirty="0">
              <a:solidFill>
                <a:schemeClr val="tx1"/>
              </a:solidFill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7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70" y="-224541"/>
            <a:ext cx="9875520" cy="1356360"/>
          </a:xfrm>
        </p:spPr>
        <p:txBody>
          <a:bodyPr/>
          <a:lstStyle/>
          <a:p>
            <a:pPr algn="l"/>
            <a:r>
              <a:rPr lang="et-EE" dirty="0" smtClean="0"/>
              <a:t>Eesti kehtiv regulatsioon:</a:t>
            </a:r>
            <a:endParaRPr lang="et-EE" dirty="0"/>
          </a:p>
        </p:txBody>
      </p:sp>
      <p:sp>
        <p:nvSpPr>
          <p:cNvPr id="3" name="TextBox 2"/>
          <p:cNvSpPr txBox="1"/>
          <p:nvPr/>
        </p:nvSpPr>
        <p:spPr>
          <a:xfrm>
            <a:off x="2851705" y="998469"/>
            <a:ext cx="968349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Elektrituruseadus</a:t>
            </a:r>
            <a:r>
              <a:rPr lang="et-EE" sz="280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Tootmine, müük, toetused, edastamine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Võrgueeskiri </a:t>
            </a:r>
            <a:r>
              <a:rPr lang="et-EE" sz="2800" dirty="0" smtClean="0"/>
              <a:t>(muutmisel)</a:t>
            </a:r>
            <a:endParaRPr lang="et-EE" sz="28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Tegutsemise tehnilised tingimused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Ehitusseadustik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Hoonete energiatõhususe miinimumnõuded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Ehitusluba või ehitusteatis?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Alkoholi-, tubaka-, kütuste- ja elektriaktsiisi seadus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Omatarbe aktsiis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Riigilõivuseadus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Tootja, müüja, otseliini riigilõivud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800" b="1" dirty="0" smtClean="0"/>
              <a:t>Maksuseadused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800" dirty="0" smtClean="0"/>
              <a:t>Tulumaks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087852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/>
          <a:srcRect l="15697" t="17984" r="1454" b="14418"/>
          <a:stretch/>
        </p:blipFill>
        <p:spPr>
          <a:xfrm>
            <a:off x="1127051" y="903768"/>
            <a:ext cx="10100931" cy="46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3.amazonaws.com/ksr/assets/000/265/336/3bd38bb471c30c81eefc897cdc45c439_large.jpg?1353083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08" y="1255326"/>
            <a:ext cx="5531704" cy="41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1058" y="266065"/>
            <a:ext cx="10835091" cy="936104"/>
          </a:xfrm>
        </p:spPr>
        <p:txBody>
          <a:bodyPr>
            <a:normAutofit/>
          </a:bodyPr>
          <a:lstStyle/>
          <a:p>
            <a:pPr algn="l"/>
            <a:r>
              <a:rPr lang="et-EE" sz="4000" dirty="0" smtClean="0"/>
              <a:t>Taastuvenergia toetus kuni 31.12.2020 (kuni 50kW)</a:t>
            </a:r>
            <a:endParaRPr lang="et-EE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64464" y="1630231"/>
            <a:ext cx="5919216" cy="4295082"/>
          </a:xfrm>
        </p:spPr>
        <p:txBody>
          <a:bodyPr>
            <a:normAutofit/>
          </a:bodyPr>
          <a:lstStyle/>
          <a:p>
            <a:r>
              <a:rPr lang="et-EE" sz="2400" b="1" dirty="0" smtClean="0">
                <a:solidFill>
                  <a:schemeClr val="bg2">
                    <a:lumMod val="10000"/>
                  </a:schemeClr>
                </a:solidFill>
              </a:rPr>
              <a:t>Kuni 50kW </a:t>
            </a:r>
            <a:r>
              <a:rPr lang="et-EE" sz="2400" dirty="0" smtClean="0">
                <a:solidFill>
                  <a:schemeClr val="bg2">
                    <a:lumMod val="10000"/>
                  </a:schemeClr>
                </a:solidFill>
              </a:rPr>
              <a:t>tootmisvõimsused saavad kehtiva skeemi </a:t>
            </a:r>
            <a:r>
              <a:rPr lang="et-EE" sz="2400" dirty="0" err="1" smtClean="0">
                <a:solidFill>
                  <a:schemeClr val="bg2">
                    <a:lumMod val="10000"/>
                  </a:schemeClr>
                </a:solidFill>
              </a:rPr>
              <a:t>alausel</a:t>
            </a:r>
            <a:r>
              <a:rPr lang="et-EE" sz="2400" dirty="0" smtClean="0">
                <a:solidFill>
                  <a:schemeClr val="bg2">
                    <a:lumMod val="10000"/>
                  </a:schemeClr>
                </a:solidFill>
              </a:rPr>
              <a:t> toetust kui jaam </a:t>
            </a:r>
            <a:r>
              <a:rPr lang="et-EE" sz="2400" dirty="0" err="1" smtClean="0">
                <a:solidFill>
                  <a:schemeClr val="bg2">
                    <a:lumMod val="10000"/>
                  </a:schemeClr>
                </a:solidFill>
              </a:rPr>
              <a:t>anatakse</a:t>
            </a:r>
            <a:r>
              <a:rPr lang="et-EE" sz="2400" dirty="0" smtClean="0">
                <a:solidFill>
                  <a:schemeClr val="bg2">
                    <a:lumMod val="10000"/>
                  </a:schemeClr>
                </a:solidFill>
              </a:rPr>
              <a:t> käiku enne 31.12.2020</a:t>
            </a:r>
          </a:p>
          <a:p>
            <a:r>
              <a:rPr lang="et-EE" sz="2400" dirty="0" smtClean="0">
                <a:solidFill>
                  <a:schemeClr val="bg2">
                    <a:lumMod val="10000"/>
                  </a:schemeClr>
                </a:solidFill>
              </a:rPr>
              <a:t>Alates 01.01.2019 käiku antavatel jaamadel </a:t>
            </a:r>
            <a:r>
              <a:rPr lang="et-EE" sz="2400" b="1" dirty="0" smtClean="0">
                <a:solidFill>
                  <a:schemeClr val="bg2">
                    <a:lumMod val="10000"/>
                  </a:schemeClr>
                </a:solidFill>
              </a:rPr>
              <a:t>investeeringu ja toodangutoetust enam kombineerida ei saa</a:t>
            </a:r>
            <a:endParaRPr lang="et-EE" sz="24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t-EE" sz="2400" dirty="0" smtClean="0">
                <a:solidFill>
                  <a:schemeClr val="bg2">
                    <a:lumMod val="10000"/>
                  </a:schemeClr>
                </a:solidFill>
              </a:rPr>
              <a:t>Toetust </a:t>
            </a:r>
            <a:r>
              <a:rPr lang="et-EE" sz="2400" dirty="0">
                <a:solidFill>
                  <a:schemeClr val="bg2">
                    <a:lumMod val="10000"/>
                  </a:schemeClr>
                </a:solidFill>
              </a:rPr>
              <a:t>makstakse võrku antud </a:t>
            </a:r>
            <a:r>
              <a:rPr lang="et-EE" sz="2400" b="1" dirty="0">
                <a:solidFill>
                  <a:schemeClr val="bg2">
                    <a:lumMod val="10000"/>
                  </a:schemeClr>
                </a:solidFill>
              </a:rPr>
              <a:t>saldeeritud </a:t>
            </a:r>
            <a:r>
              <a:rPr lang="et-EE" sz="2400" b="1" dirty="0" smtClean="0">
                <a:solidFill>
                  <a:schemeClr val="bg2">
                    <a:lumMod val="10000"/>
                  </a:schemeClr>
                </a:solidFill>
              </a:rPr>
              <a:t>elektrikoguselt</a:t>
            </a:r>
          </a:p>
          <a:p>
            <a:r>
              <a:rPr lang="et-EE" sz="2400" b="1" dirty="0" smtClean="0">
                <a:solidFill>
                  <a:schemeClr val="bg2">
                    <a:lumMod val="10000"/>
                  </a:schemeClr>
                </a:solidFill>
              </a:rPr>
              <a:t>Toetuse määr 53,7 €/MWh</a:t>
            </a:r>
          </a:p>
          <a:p>
            <a:r>
              <a:rPr lang="et-EE" sz="2400" b="1" dirty="0" smtClean="0">
                <a:solidFill>
                  <a:schemeClr val="bg2">
                    <a:lumMod val="10000"/>
                  </a:schemeClr>
                </a:solidFill>
              </a:rPr>
              <a:t>Toetuse periood 12 aastat</a:t>
            </a:r>
            <a:endParaRPr lang="et-EE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087852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1058" y="266065"/>
            <a:ext cx="10835091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et-EE" sz="4000" dirty="0" smtClean="0"/>
              <a:t>Muud võimalikud toetusmeetmed</a:t>
            </a:r>
            <a:endParaRPr lang="et-EE" sz="4000" dirty="0"/>
          </a:p>
        </p:txBody>
      </p:sp>
      <p:pic>
        <p:nvPicPr>
          <p:cNvPr id="15362" name="Picture 2" descr="Kredex logo - SA Võrumaa Arenduskesk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343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oetame Eesti maaelu arengut | P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162589"/>
            <a:ext cx="3693411" cy="120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oetused - Restoran 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8" y="4958194"/>
            <a:ext cx="3520590" cy="16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KIK logo — Utili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4550235"/>
            <a:ext cx="2359025" cy="23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429" y="1610128"/>
            <a:ext cx="118265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t-EE" sz="2400" dirty="0" smtClean="0"/>
              <a:t>Korterelamute renoveerimistoetus</a:t>
            </a:r>
          </a:p>
          <a:p>
            <a:pPr marL="285750" indent="-285750">
              <a:buFontTx/>
              <a:buChar char="-"/>
            </a:pPr>
            <a:r>
              <a:rPr lang="et-EE" sz="2400" dirty="0" smtClean="0"/>
              <a:t>Ettevõtete investeeringutoetused konkurentsivõime ja/või ressursitõhususe parandamiseks</a:t>
            </a:r>
          </a:p>
          <a:p>
            <a:pPr marL="285750" indent="-285750">
              <a:buFontTx/>
              <a:buChar char="-"/>
            </a:pPr>
            <a:r>
              <a:rPr lang="et-EE" sz="2400" dirty="0" smtClean="0"/>
              <a:t>Maaettevõtete majandustegevuse mitmekesistamise toetused</a:t>
            </a:r>
          </a:p>
          <a:p>
            <a:pPr marL="285750" indent="-285750">
              <a:buFontTx/>
              <a:buChar char="-"/>
            </a:pPr>
            <a:r>
              <a:rPr lang="et-EE" sz="2400" dirty="0" err="1" smtClean="0"/>
              <a:t>KOV-dele</a:t>
            </a:r>
            <a:r>
              <a:rPr lang="et-EE" sz="2400" dirty="0" smtClean="0"/>
              <a:t> suunatud toetused energia- ja/või ressursitõhususe investeeringuteks</a:t>
            </a:r>
          </a:p>
          <a:p>
            <a:pPr marL="285750" indent="-285750">
              <a:buFontTx/>
              <a:buChar char="-"/>
            </a:pPr>
            <a:endParaRPr lang="et-EE" sz="2400" dirty="0"/>
          </a:p>
          <a:p>
            <a:r>
              <a:rPr lang="et-EE" sz="2400" b="1" dirty="0" smtClean="0"/>
              <a:t>INVESTEERINGUTOETUS VÄLISTAB TOODANGUTOETUSE!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7323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732873" y="1751367"/>
            <a:ext cx="62880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t-EE" sz="2400">
                <a:latin typeface="Calibri" panose="020F0502020204030204" pitchFamily="34" charset="0"/>
              </a:rPr>
              <a:t>“I’d put my money on the sun and solar energy. What a source of power! I hope we don’t have to wait until oil and coal run out before we tackle that.” </a:t>
            </a:r>
            <a:endParaRPr lang="et-EE" altLang="et-EE" sz="24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t-EE" sz="2400">
                <a:latin typeface="Calibri" panose="020F0502020204030204" pitchFamily="34" charset="0"/>
              </a:rPr>
              <a:t>Thomas </a:t>
            </a:r>
            <a:r>
              <a:rPr lang="et-EE" altLang="et-EE" sz="2400">
                <a:latin typeface="Calibri" panose="020F0502020204030204" pitchFamily="34" charset="0"/>
              </a:rPr>
              <a:t>A. </a:t>
            </a:r>
            <a:r>
              <a:rPr lang="en-US" altLang="et-EE" sz="2400">
                <a:latin typeface="Calibri" panose="020F0502020204030204" pitchFamily="34" charset="0"/>
              </a:rPr>
              <a:t>Edison, 1931</a:t>
            </a:r>
            <a:endParaRPr lang="et-EE" altLang="et-EE" sz="2400">
              <a:latin typeface="Calibri" panose="020F0502020204030204" pitchFamily="34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36" y="3280130"/>
            <a:ext cx="19859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ttp://dafilmschool.in/wp-content/uploads/2013/07/79847-004-186AC6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23" y="1632305"/>
            <a:ext cx="16525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6349" y="4050068"/>
            <a:ext cx="2042547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4050" b="1" dirty="0"/>
              <a:t>TÄNAN!</a:t>
            </a:r>
            <a:endParaRPr lang="et-EE" b="1" dirty="0"/>
          </a:p>
        </p:txBody>
      </p:sp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3620287" y="4770793"/>
            <a:ext cx="2803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t-EE" altLang="et-EE" sz="1800">
                <a:hlinkClick r:id="rId5"/>
              </a:rPr>
              <a:t>andres.meesak@eesti.ee</a:t>
            </a:r>
            <a:endParaRPr lang="et-EE" altLang="et-EE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t-EE" altLang="et-EE" sz="1800"/>
              <a:t>Ph: +3725014711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56" y="265232"/>
            <a:ext cx="2001012" cy="6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53440" y="242760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 smtClean="0">
                <a:latin typeface="Calibri" panose="020F0502020204030204" pitchFamily="34" charset="0"/>
              </a:rPr>
              <a:t>Päikeseenergeetika Eestis 2020</a:t>
            </a:r>
            <a:endParaRPr lang="et-EE" altLang="et-EE" sz="4000" dirty="0">
              <a:latin typeface="Calibri" panose="020F0502020204030204" pitchFamily="34" charset="0"/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79" y="1120802"/>
            <a:ext cx="6824472" cy="51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>
            <a:graphicFrameLocks/>
          </p:cNvGraphicFramePr>
          <p:nvPr>
            <p:extLst/>
          </p:nvPr>
        </p:nvGraphicFramePr>
        <p:xfrm>
          <a:off x="5861304" y="1073919"/>
          <a:ext cx="6330696" cy="335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597" y="606298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2722" y="222049"/>
            <a:ext cx="9912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4000" dirty="0" smtClean="0">
                <a:latin typeface="Calibri" panose="020F0502020204030204" pitchFamily="34" charset="0"/>
              </a:rPr>
              <a:t>Päikeseenergeetika Eestis 2019…25</a:t>
            </a:r>
            <a:endParaRPr lang="et-EE" altLang="et-EE" sz="40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894" y="1139550"/>
            <a:ext cx="48912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t-EE" dirty="0" smtClean="0"/>
              <a:t>Installeeritud koguvõimsus 2019 ca. 110MW</a:t>
            </a:r>
          </a:p>
          <a:p>
            <a:pPr marL="285750" indent="-285750">
              <a:buFontTx/>
              <a:buChar char="-"/>
            </a:pPr>
            <a:r>
              <a:rPr lang="et-EE" dirty="0" smtClean="0"/>
              <a:t>Paigaldatud 2018 ca. 90MW</a:t>
            </a:r>
          </a:p>
          <a:p>
            <a:pPr marL="285750" indent="-285750">
              <a:buFontTx/>
              <a:buChar char="-"/>
            </a:pPr>
            <a:r>
              <a:rPr lang="et-EE" dirty="0" smtClean="0"/>
              <a:t>Kokku tootjaid &gt;2000</a:t>
            </a:r>
          </a:p>
          <a:p>
            <a:pPr marL="285750" indent="-285750">
              <a:buFontTx/>
              <a:buChar char="-"/>
            </a:pPr>
            <a:r>
              <a:rPr lang="et-EE" dirty="0" smtClean="0"/>
              <a:t>Suurimad jaamad 1MW (Kärdla, Kareda, COOP)</a:t>
            </a:r>
          </a:p>
          <a:p>
            <a:pPr marL="285750" indent="-285750">
              <a:buFontTx/>
              <a:buChar char="-"/>
            </a:pPr>
            <a:r>
              <a:rPr lang="et-EE" dirty="0" smtClean="0"/>
              <a:t>Rajamisel 40…50MW </a:t>
            </a:r>
            <a:r>
              <a:rPr lang="et-EE" dirty="0"/>
              <a:t>võimsusega </a:t>
            </a:r>
            <a:r>
              <a:rPr lang="et-EE" dirty="0" smtClean="0"/>
              <a:t>jaamad</a:t>
            </a:r>
            <a:endParaRPr lang="et-EE" dirty="0"/>
          </a:p>
          <a:p>
            <a:endParaRPr lang="et-EE" dirty="0" smtClean="0"/>
          </a:p>
          <a:p>
            <a:r>
              <a:rPr lang="et-EE" dirty="0" smtClean="0"/>
              <a:t>Kuni 2018 aasta keskmine juurdekasv </a:t>
            </a:r>
            <a:r>
              <a:rPr lang="et-EE" b="1" dirty="0" smtClean="0">
                <a:solidFill>
                  <a:srgbClr val="FF0000"/>
                </a:solidFill>
              </a:rPr>
              <a:t>48%</a:t>
            </a:r>
          </a:p>
          <a:p>
            <a:r>
              <a:rPr lang="et-EE" dirty="0" smtClean="0"/>
              <a:t>Globaalselt keskmine juurdekasv 33%</a:t>
            </a:r>
          </a:p>
          <a:p>
            <a:endParaRPr lang="et-EE" b="1" dirty="0">
              <a:solidFill>
                <a:srgbClr val="FF0000"/>
              </a:solidFill>
            </a:endParaRPr>
          </a:p>
          <a:p>
            <a:r>
              <a:rPr lang="et-EE" b="1" dirty="0" smtClean="0">
                <a:solidFill>
                  <a:srgbClr val="FF0000"/>
                </a:solidFill>
              </a:rPr>
              <a:t>2018 juurdekasv ligi 600%</a:t>
            </a:r>
          </a:p>
        </p:txBody>
      </p:sp>
      <p:sp>
        <p:nvSpPr>
          <p:cNvPr id="7" name="Ristkülik 6"/>
          <p:cNvSpPr/>
          <p:nvPr/>
        </p:nvSpPr>
        <p:spPr>
          <a:xfrm>
            <a:off x="321894" y="4165129"/>
            <a:ext cx="75892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/>
              <a:t>Päikeseelektrijaamade </a:t>
            </a:r>
            <a:r>
              <a:rPr lang="et-EE" sz="2000" dirty="0" smtClean="0"/>
              <a:t>kogutoodang:</a:t>
            </a:r>
          </a:p>
          <a:p>
            <a:r>
              <a:rPr lang="et-EE" sz="2000" dirty="0" smtClean="0"/>
              <a:t>2018 </a:t>
            </a:r>
            <a:r>
              <a:rPr lang="et-EE" sz="2000" dirty="0"/>
              <a:t>ca. </a:t>
            </a:r>
            <a:r>
              <a:rPr lang="et-EE" sz="2000" b="1" dirty="0" smtClean="0">
                <a:solidFill>
                  <a:srgbClr val="FF0000"/>
                </a:solidFill>
              </a:rPr>
              <a:t>18 </a:t>
            </a:r>
            <a:r>
              <a:rPr lang="et-EE" sz="2000" b="1" dirty="0" err="1" smtClean="0">
                <a:solidFill>
                  <a:srgbClr val="FF0000"/>
                </a:solidFill>
              </a:rPr>
              <a:t>GWh</a:t>
            </a:r>
            <a:r>
              <a:rPr lang="et-EE" sz="2000" b="1" dirty="0" smtClean="0">
                <a:solidFill>
                  <a:srgbClr val="FF0000"/>
                </a:solidFill>
              </a:rPr>
              <a:t> = 0,2% </a:t>
            </a:r>
            <a:r>
              <a:rPr lang="et-EE" sz="2000" dirty="0" smtClean="0"/>
              <a:t>Eesti kogutarbimisest (8,38 </a:t>
            </a:r>
            <a:r>
              <a:rPr lang="et-EE" sz="2000" dirty="0" err="1" smtClean="0"/>
              <a:t>TWh</a:t>
            </a:r>
            <a:r>
              <a:rPr lang="et-EE" sz="2000" dirty="0" smtClean="0"/>
              <a:t>)</a:t>
            </a:r>
          </a:p>
          <a:p>
            <a:r>
              <a:rPr lang="et-EE" sz="2000" dirty="0" smtClean="0"/>
              <a:t>2019 ca. </a:t>
            </a:r>
            <a:r>
              <a:rPr lang="et-EE" sz="2000" b="1" dirty="0" smtClean="0">
                <a:solidFill>
                  <a:srgbClr val="FF0000"/>
                </a:solidFill>
              </a:rPr>
              <a:t>100GWh</a:t>
            </a:r>
            <a:r>
              <a:rPr lang="et-EE" sz="2000" dirty="0" smtClean="0"/>
              <a:t> </a:t>
            </a:r>
            <a:r>
              <a:rPr lang="et-EE" sz="2000" b="1" dirty="0" smtClean="0">
                <a:solidFill>
                  <a:srgbClr val="FF0000"/>
                </a:solidFill>
              </a:rPr>
              <a:t>= 1,3% </a:t>
            </a:r>
            <a:r>
              <a:rPr lang="et-EE" sz="2000" dirty="0" smtClean="0"/>
              <a:t>Eesti kogutarbimisest</a:t>
            </a:r>
          </a:p>
          <a:p>
            <a:r>
              <a:rPr lang="et-EE" sz="2000" b="1" dirty="0" smtClean="0">
                <a:solidFill>
                  <a:srgbClr val="FF0000"/>
                </a:solidFill>
              </a:rPr>
              <a:t>2020</a:t>
            </a:r>
            <a:r>
              <a:rPr lang="et-EE" sz="2000" dirty="0" smtClean="0"/>
              <a:t> ca. 250MW ja 250GWh = </a:t>
            </a:r>
            <a:r>
              <a:rPr lang="et-EE" sz="2000" b="1" dirty="0" smtClean="0">
                <a:solidFill>
                  <a:srgbClr val="FF0000"/>
                </a:solidFill>
              </a:rPr>
              <a:t>3% Eesti tarbimisest</a:t>
            </a:r>
          </a:p>
          <a:p>
            <a:r>
              <a:rPr lang="et-EE" sz="2000" b="1" dirty="0" smtClean="0">
                <a:solidFill>
                  <a:srgbClr val="FF0000"/>
                </a:solidFill>
              </a:rPr>
              <a:t>2025</a:t>
            </a:r>
            <a:r>
              <a:rPr lang="et-EE" sz="2000" dirty="0" smtClean="0"/>
              <a:t> ca. 450MW ja 450GWh = </a:t>
            </a:r>
            <a:r>
              <a:rPr lang="et-EE" sz="2000" b="1" dirty="0" smtClean="0">
                <a:solidFill>
                  <a:srgbClr val="FF0000"/>
                </a:solidFill>
              </a:rPr>
              <a:t>5,4% Eesti tarbimisest</a:t>
            </a:r>
            <a:endParaRPr lang="et-EE" sz="2000" b="1" dirty="0">
              <a:solidFill>
                <a:srgbClr val="FF0000"/>
              </a:solidFill>
            </a:endParaRPr>
          </a:p>
          <a:p>
            <a:endParaRPr lang="et-EE" sz="2000" dirty="0" smtClean="0"/>
          </a:p>
          <a:p>
            <a:r>
              <a:rPr lang="et-EE" sz="2000" dirty="0" err="1" smtClean="0"/>
              <a:t>Päikeseelektrijaamde</a:t>
            </a:r>
            <a:r>
              <a:rPr lang="et-EE" sz="2000" dirty="0" smtClean="0"/>
              <a:t> koguvõimsus </a:t>
            </a:r>
          </a:p>
          <a:p>
            <a:r>
              <a:rPr lang="et-EE" sz="2000" b="1" dirty="0">
                <a:solidFill>
                  <a:srgbClr val="FF0000"/>
                </a:solidFill>
              </a:rPr>
              <a:t>2019 110 MW = 3,7% </a:t>
            </a:r>
            <a:r>
              <a:rPr lang="et-EE" sz="2000" dirty="0" smtClean="0"/>
              <a:t>Eesti elektrijaamade koguvõimsusest (2 947MW)</a:t>
            </a:r>
            <a:endParaRPr lang="et-EE" sz="2000" dirty="0"/>
          </a:p>
        </p:txBody>
      </p:sp>
      <p:cxnSp>
        <p:nvCxnSpPr>
          <p:cNvPr id="12" name="Sirge noolkonnektor 11"/>
          <p:cNvCxnSpPr/>
          <p:nvPr/>
        </p:nvCxnSpPr>
        <p:spPr>
          <a:xfrm flipV="1">
            <a:off x="6374826" y="3899707"/>
            <a:ext cx="2367915" cy="198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249356">
            <a:off x="6476039" y="3594135"/>
            <a:ext cx="1431396" cy="145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solidFill>
                  <a:srgbClr val="FF0000"/>
                </a:solidFill>
              </a:rPr>
              <a:t>Keskmine +48%/a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irge noolkonnektor 10"/>
          <p:cNvCxnSpPr/>
          <p:nvPr/>
        </p:nvCxnSpPr>
        <p:spPr>
          <a:xfrm flipV="1">
            <a:off x="8742741" y="3532119"/>
            <a:ext cx="283911" cy="367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stkülik 3"/>
          <p:cNvSpPr/>
          <p:nvPr/>
        </p:nvSpPr>
        <p:spPr>
          <a:xfrm>
            <a:off x="8235204" y="3152307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 smtClean="0">
                <a:solidFill>
                  <a:srgbClr val="FF0000"/>
                </a:solidFill>
              </a:rPr>
              <a:t>+600</a:t>
            </a:r>
            <a:r>
              <a:rPr lang="et-EE" b="1" dirty="0">
                <a:solidFill>
                  <a:srgbClr val="FF0000"/>
                </a:solidFill>
              </a:rPr>
              <a:t>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0133" y="4902037"/>
            <a:ext cx="5055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smtClean="0"/>
              <a:t>2018</a:t>
            </a:r>
            <a:r>
              <a:rPr lang="et-EE" sz="2400" dirty="0" smtClean="0"/>
              <a:t> erasektori investeering </a:t>
            </a:r>
            <a:r>
              <a:rPr lang="et-EE" sz="2400" b="1" dirty="0">
                <a:solidFill>
                  <a:srgbClr val="FF0000"/>
                </a:solidFill>
              </a:rPr>
              <a:t>&gt;</a:t>
            </a:r>
            <a:r>
              <a:rPr lang="et-EE" sz="2400" b="1" dirty="0" smtClean="0">
                <a:solidFill>
                  <a:srgbClr val="FF0000"/>
                </a:solidFill>
              </a:rPr>
              <a:t>70M€</a:t>
            </a:r>
          </a:p>
          <a:p>
            <a:r>
              <a:rPr lang="et-EE" sz="2400" b="1" dirty="0" smtClean="0"/>
              <a:t>2019-20</a:t>
            </a:r>
            <a:r>
              <a:rPr lang="et-EE" sz="2400" dirty="0" smtClean="0"/>
              <a:t> eeldatav investeering </a:t>
            </a:r>
            <a:r>
              <a:rPr lang="et-EE" sz="2400" b="1" dirty="0" smtClean="0">
                <a:solidFill>
                  <a:srgbClr val="FF0000"/>
                </a:solidFill>
              </a:rPr>
              <a:t>&gt;150M€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6972" y="315912"/>
            <a:ext cx="1191310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3600" dirty="0" smtClean="0">
                <a:latin typeface="Calibri" panose="020F0502020204030204" pitchFamily="34" charset="0"/>
              </a:rPr>
              <a:t>Päikeseenergia 2050 perspektiivis</a:t>
            </a:r>
            <a:endParaRPr lang="et-EE" altLang="et-EE"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846" y="1305373"/>
            <a:ext cx="40790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Paigaldatud tootmisvõimsus ja osakaal tarbimisest:</a:t>
            </a:r>
          </a:p>
          <a:p>
            <a:endParaRPr lang="et-EE" dirty="0" smtClean="0"/>
          </a:p>
          <a:p>
            <a:r>
              <a:rPr lang="et-EE" b="1" dirty="0" smtClean="0"/>
              <a:t>2020</a:t>
            </a:r>
            <a:r>
              <a:rPr lang="et-EE" dirty="0" smtClean="0"/>
              <a:t> ca. </a:t>
            </a:r>
            <a:r>
              <a:rPr lang="et-EE" dirty="0" smtClean="0"/>
              <a:t>250MW; </a:t>
            </a:r>
            <a:r>
              <a:rPr lang="et-EE" dirty="0" smtClean="0"/>
              <a:t>tarbimisest ca. </a:t>
            </a:r>
            <a:r>
              <a:rPr lang="et-EE" b="1" dirty="0" smtClean="0"/>
              <a:t>3%</a:t>
            </a:r>
          </a:p>
          <a:p>
            <a:endParaRPr lang="et-EE" dirty="0" smtClean="0"/>
          </a:p>
          <a:p>
            <a:r>
              <a:rPr lang="et-EE" b="1" dirty="0" smtClean="0"/>
              <a:t>2030</a:t>
            </a:r>
            <a:r>
              <a:rPr lang="et-EE" dirty="0" smtClean="0"/>
              <a:t> ca. </a:t>
            </a:r>
            <a:r>
              <a:rPr lang="et-EE" dirty="0" smtClean="0"/>
              <a:t>900MW; </a:t>
            </a:r>
            <a:r>
              <a:rPr lang="et-EE" dirty="0" smtClean="0"/>
              <a:t>tarbimisest ca. </a:t>
            </a:r>
            <a:r>
              <a:rPr lang="et-EE" b="1" dirty="0" smtClean="0"/>
              <a:t>8…9%</a:t>
            </a:r>
            <a:r>
              <a:rPr lang="et-EE" dirty="0" smtClean="0"/>
              <a:t>?</a:t>
            </a:r>
          </a:p>
          <a:p>
            <a:endParaRPr lang="et-EE" dirty="0" smtClean="0"/>
          </a:p>
          <a:p>
            <a:r>
              <a:rPr lang="et-EE" b="1" dirty="0" smtClean="0">
                <a:solidFill>
                  <a:srgbClr val="FF0000"/>
                </a:solidFill>
              </a:rPr>
              <a:t>2050 ca. 3 300 </a:t>
            </a:r>
            <a:r>
              <a:rPr lang="et-EE" b="1" dirty="0" smtClean="0">
                <a:solidFill>
                  <a:srgbClr val="FF0000"/>
                </a:solidFill>
              </a:rPr>
              <a:t>MW; </a:t>
            </a:r>
            <a:r>
              <a:rPr lang="et-EE" b="1" dirty="0" smtClean="0">
                <a:solidFill>
                  <a:srgbClr val="FF0000"/>
                </a:solidFill>
              </a:rPr>
              <a:t>tarbimisest 27...30%</a:t>
            </a:r>
          </a:p>
          <a:p>
            <a:endParaRPr lang="et-EE" dirty="0" smtClean="0"/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/>
          </p:nvPr>
        </p:nvGraphicFramePr>
        <p:xfrm>
          <a:off x="4524375" y="1143000"/>
          <a:ext cx="7418387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87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7972" y="249679"/>
            <a:ext cx="9575691" cy="656556"/>
          </a:xfrm>
        </p:spPr>
        <p:txBody>
          <a:bodyPr>
            <a:normAutofit fontScale="90000"/>
          </a:bodyPr>
          <a:lstStyle/>
          <a:p>
            <a:pPr algn="l"/>
            <a:r>
              <a:rPr lang="et-EE" b="1" dirty="0" smtClean="0"/>
              <a:t>Optimaalne paigaldusnurk Eestis</a:t>
            </a:r>
            <a:endParaRPr lang="et-EE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80" y="229043"/>
            <a:ext cx="2001012" cy="697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2321" t="30000" r="10468" b="14404"/>
          <a:stretch/>
        </p:blipFill>
        <p:spPr>
          <a:xfrm>
            <a:off x="1347107" y="1787979"/>
            <a:ext cx="9413421" cy="38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ldiotsingu solar tulemus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0" cy="81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86" y="188913"/>
            <a:ext cx="8229600" cy="719138"/>
          </a:xfrm>
        </p:spPr>
        <p:txBody>
          <a:bodyPr/>
          <a:lstStyle/>
          <a:p>
            <a:pPr algn="l" eaLnBrk="1" hangingPunct="1"/>
            <a:r>
              <a:rPr lang="et-EE" altLang="et-EE" sz="4000">
                <a:latin typeface="Calibri" panose="020F0502020204030204" pitchFamily="34" charset="0"/>
              </a:rPr>
              <a:t>Mõned faktid</a:t>
            </a:r>
          </a:p>
        </p:txBody>
      </p:sp>
      <p:sp>
        <p:nvSpPr>
          <p:cNvPr id="7171" name="Content Placeholder 1"/>
          <p:cNvSpPr>
            <a:spLocks noGrp="1"/>
          </p:cNvSpPr>
          <p:nvPr>
            <p:ph idx="1"/>
          </p:nvPr>
        </p:nvSpPr>
        <p:spPr>
          <a:xfrm>
            <a:off x="192786" y="1096964"/>
            <a:ext cx="11340077" cy="5218113"/>
          </a:xfrm>
        </p:spPr>
        <p:txBody>
          <a:bodyPr/>
          <a:lstStyle/>
          <a:p>
            <a:pPr marL="0" indent="0">
              <a:buNone/>
            </a:pPr>
            <a:r>
              <a:rPr lang="et-EE" altLang="et-EE" dirty="0" smtClean="0">
                <a:latin typeface="Calibri" panose="020F0502020204030204" pitchFamily="34" charset="0"/>
              </a:rPr>
              <a:t>Eesti laiuskraadil:</a:t>
            </a:r>
          </a:p>
          <a:p>
            <a:pPr lvl="1"/>
            <a:r>
              <a:rPr lang="et-EE" altLang="et-EE" dirty="0">
                <a:latin typeface="Calibri" panose="020F0502020204030204" pitchFamily="34" charset="0"/>
              </a:rPr>
              <a:t>1 kW (~ </a:t>
            </a:r>
            <a:r>
              <a:rPr lang="et-EE" altLang="et-EE" dirty="0" smtClean="0">
                <a:latin typeface="Calibri" panose="020F0502020204030204" pitchFamily="34" charset="0"/>
              </a:rPr>
              <a:t>5…6m</a:t>
            </a:r>
            <a:r>
              <a:rPr lang="et-EE" altLang="et-EE" baseline="30000" dirty="0" smtClean="0">
                <a:latin typeface="Calibri" panose="020F0502020204030204" pitchFamily="34" charset="0"/>
              </a:rPr>
              <a:t>2</a:t>
            </a:r>
            <a:r>
              <a:rPr lang="et-EE" altLang="et-EE" dirty="0">
                <a:latin typeface="Calibri" panose="020F0502020204030204" pitchFamily="34" charset="0"/>
              </a:rPr>
              <a:t>) võimsusega optimaalselt paigaldatud PV-jaam toodab aastas 900 ... 1000 kWh </a:t>
            </a:r>
            <a:r>
              <a:rPr lang="et-EE" altLang="et-EE" dirty="0" smtClean="0">
                <a:latin typeface="Calibri" panose="020F0502020204030204" pitchFamily="34" charset="0"/>
              </a:rPr>
              <a:t>energiat</a:t>
            </a:r>
            <a:endParaRPr lang="et-EE" altLang="et-EE" dirty="0" smtClean="0">
              <a:latin typeface="Calibri" panose="020F0502020204030204" pitchFamily="34" charset="0"/>
            </a:endParaRPr>
          </a:p>
          <a:p>
            <a:pPr lvl="1"/>
            <a:r>
              <a:rPr lang="et-EE" altLang="et-EE" dirty="0" smtClean="0">
                <a:latin typeface="Calibri" panose="020F0502020204030204" pitchFamily="34" charset="0"/>
              </a:rPr>
              <a:t>85</a:t>
            </a:r>
            <a:r>
              <a:rPr lang="et-EE" altLang="et-EE" dirty="0" smtClean="0">
                <a:latin typeface="Calibri" panose="020F0502020204030204" pitchFamily="34" charset="0"/>
              </a:rPr>
              <a:t>% sellest langeb vahemikus aprillist </a:t>
            </a:r>
            <a:r>
              <a:rPr lang="et-EE" altLang="et-EE" dirty="0" smtClean="0">
                <a:latin typeface="Calibri" panose="020F0502020204030204" pitchFamily="34" charset="0"/>
              </a:rPr>
              <a:t>oktoobrini</a:t>
            </a:r>
            <a:endParaRPr lang="et-EE" altLang="et-EE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6069564"/>
            <a:ext cx="2001012" cy="697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02" y="3799591"/>
            <a:ext cx="5078121" cy="31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t3JCDtbe0S6s5rPHbC5Y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cojuIJ9ECM3t4rb7S8z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6xVioeHUut3mshvN1f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W6ggJwUUGeDbW_10tOD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44YLcomkOl7QFbJRvF8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UUiexgcUWgiCvP4KAW0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rtSBLfx0GEuQoMofUrz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llgdsHKUSgj3Okazwri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EnMSoLeake8LFwNRCff2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L96PoeW0mV1YJdTRi4L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EHrz4nvUmEHFqIB.jD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llgdsHKUSgj3Okazwri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ZszHS4xkeJiWwOcv4kr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dbtwoauXECYivJcAG2M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McG7vCREuWLUfWwa3W4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zTdwMRT0.Z7q37lWnhc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EHrz4nvUmEHFqIB.jDD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.mRP804kq.TcuG3kbMr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McG7vCREuWLUfWwa3W4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llgdsHKUSgj3Okazwr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.Sn_8Thk698DcoTvsm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9rJ3_DqE6z6keIQgydK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.Sn_8Thk698DcoTvsm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orEVZDdkKbq0_vmzzS7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3bYSH2BE..lCb_fkxM7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.mRP804kq.TcuG3kbMrQ"/>
</p:tagLst>
</file>

<file path=ppt/theme/theme1.xml><?xml version="1.0" encoding="utf-8"?>
<a:theme xmlns:a="http://schemas.openxmlformats.org/drawingml/2006/main" name="12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Renewable energy presentation</Template>
  <TotalTime>9820</TotalTime>
  <Words>960</Words>
  <Application>Microsoft Office PowerPoint</Application>
  <PresentationFormat>Laiekraan</PresentationFormat>
  <Paragraphs>255</Paragraphs>
  <Slides>42</Slides>
  <Notes>4</Notes>
  <HiddenSlides>0</HiddenSlides>
  <MMClips>0</MMClips>
  <ScaleCrop>false</ScaleCrop>
  <HeadingPairs>
    <vt:vector size="8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Manustatud OLE-serverid</vt:lpstr>
      </vt:variant>
      <vt:variant>
        <vt:i4>1</vt:i4>
      </vt:variant>
      <vt:variant>
        <vt:lpstr>Slaidipealkirjad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129</vt:lpstr>
      <vt:lpstr>Chart</vt:lpstr>
      <vt:lpstr>Lääne-Harju Energiaseminar  05.05.2020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Optimaalne paigaldusnurk Eestis</vt:lpstr>
      <vt:lpstr>Mõned faktid</vt:lpstr>
      <vt:lpstr>Kuhu saab päikeseelektrijaama rajada?</vt:lpstr>
      <vt:lpstr>PowerPointi esitlus</vt:lpstr>
      <vt:lpstr>PowerPointi esitlus</vt:lpstr>
      <vt:lpstr>PowerPointi esitlus</vt:lpstr>
      <vt:lpstr>Ehitisintegreeritud PV-süsteemid</vt:lpstr>
      <vt:lpstr>PowerPointi esitlus</vt:lpstr>
      <vt:lpstr>Korterelamu - elektri ühisost või rõduelektrijaamad?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„Faasinihked“</vt:lpstr>
      <vt:lpstr>Kes kuidas ja millal elektrit tarbib?</vt:lpstr>
      <vt:lpstr>PowerPointi esitlus</vt:lpstr>
      <vt:lpstr>Süsteemi dimensioneerimine (olemasolev hoone)</vt:lpstr>
      <vt:lpstr>PV-paigalduste investeering</vt:lpstr>
      <vt:lpstr>PV paigaldise investeering komponentidena</vt:lpstr>
      <vt:lpstr>PowerPointi esitlus</vt:lpstr>
      <vt:lpstr>Säästurahavoog + müügirahavoog</vt:lpstr>
      <vt:lpstr>PowerPointi esitlus</vt:lpstr>
      <vt:lpstr>Eesti kehtiv regulatsioon:</vt:lpstr>
      <vt:lpstr>Taastuvenergia toetus kuni 31.12.2020 (kuni 50kW)</vt:lpstr>
      <vt:lpstr>PowerPointi esitlus</vt:lpstr>
      <vt:lpstr>PowerPointi esitlus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Meesak</dc:creator>
  <cp:lastModifiedBy>Andres Meesak</cp:lastModifiedBy>
  <cp:revision>241</cp:revision>
  <cp:lastPrinted>2018-03-27T11:46:27Z</cp:lastPrinted>
  <dcterms:created xsi:type="dcterms:W3CDTF">2016-03-09T09:08:27Z</dcterms:created>
  <dcterms:modified xsi:type="dcterms:W3CDTF">2020-05-05T10:50:50Z</dcterms:modified>
</cp:coreProperties>
</file>